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6" r:id="rId10"/>
    <p:sldId id="267" r:id="rId11"/>
    <p:sldId id="268" r:id="rId12"/>
    <p:sldId id="270" r:id="rId13"/>
    <p:sldId id="271" r:id="rId14"/>
    <p:sldId id="273" r:id="rId15"/>
    <p:sldId id="272" r:id="rId16"/>
    <p:sldId id="269" r:id="rId17"/>
    <p:sldId id="275" r:id="rId18"/>
    <p:sldId id="274" r:id="rId19"/>
    <p:sldId id="276" r:id="rId20"/>
    <p:sldId id="277" r:id="rId21"/>
    <p:sldId id="278" r:id="rId22"/>
    <p:sldId id="301" r:id="rId23"/>
    <p:sldId id="279" r:id="rId24"/>
    <p:sldId id="280" r:id="rId25"/>
    <p:sldId id="281" r:id="rId26"/>
    <p:sldId id="282" r:id="rId27"/>
    <p:sldId id="283" r:id="rId28"/>
    <p:sldId id="284" r:id="rId29"/>
    <p:sldId id="285" r:id="rId30"/>
    <p:sldId id="293" r:id="rId31"/>
    <p:sldId id="287" r:id="rId32"/>
    <p:sldId id="289" r:id="rId33"/>
    <p:sldId id="288" r:id="rId34"/>
    <p:sldId id="286" r:id="rId35"/>
    <p:sldId id="294" r:id="rId36"/>
    <p:sldId id="291" r:id="rId37"/>
    <p:sldId id="292" r:id="rId38"/>
    <p:sldId id="290" r:id="rId39"/>
    <p:sldId id="295" r:id="rId40"/>
    <p:sldId id="299" r:id="rId41"/>
    <p:sldId id="300" r:id="rId42"/>
    <p:sldId id="296" r:id="rId43"/>
    <p:sldId id="297" r:id="rId44"/>
    <p:sldId id="298"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B43"/>
    <a:srgbClr val="F68541"/>
    <a:srgbClr val="00ADEF"/>
    <a:srgbClr val="F78932"/>
    <a:srgbClr val="B98047"/>
    <a:srgbClr val="00EA6A"/>
    <a:srgbClr val="C26406"/>
    <a:srgbClr val="E31803"/>
    <a:srgbClr val="FF8C1B"/>
    <a:srgbClr val="DF8D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12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Solo titolo">
    <p:bg>
      <p:bgPr>
        <a:blipFill dpi="0" rotWithShape="1">
          <a:blip r:embed="rId2">
            <a:alphaModFix amt="16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0050" y="727076"/>
            <a:ext cx="7886700" cy="1325563"/>
          </a:xfrm>
        </p:spPr>
        <p:txBody>
          <a:bodyPr/>
          <a:lstStyle/>
          <a:p>
            <a:r>
              <a:rPr lang="it-IT"/>
              <a:t>Fare clic per modificare lo stile del titolo dello schema</a:t>
            </a:r>
            <a:endParaRPr lang="en-US" dirty="0"/>
          </a:p>
        </p:txBody>
      </p:sp>
      <p:pic>
        <p:nvPicPr>
          <p:cNvPr id="7" name="Immagine 6" descr="Immagine che contiene disegnando, cibo&#10;&#10;Descrizione generata automaticamente">
            <a:extLst>
              <a:ext uri="{FF2B5EF4-FFF2-40B4-BE49-F238E27FC236}">
                <a16:creationId xmlns:a16="http://schemas.microsoft.com/office/drawing/2014/main" id="{8ECC69F8-3A8D-4E05-A70E-4C2DA5A6D445}"/>
              </a:ext>
            </a:extLst>
          </p:cNvPr>
          <p:cNvPicPr>
            <a:picLocks noChangeAspect="1"/>
          </p:cNvPicPr>
          <p:nvPr userDrawn="1"/>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121196" y="0"/>
            <a:ext cx="1022804" cy="390525"/>
          </a:xfrm>
          <a:prstGeom prst="rect">
            <a:avLst/>
          </a:prstGeom>
        </p:spPr>
      </p:pic>
    </p:spTree>
    <p:extLst>
      <p:ext uri="{BB962C8B-B14F-4D97-AF65-F5344CB8AC3E}">
        <p14:creationId xmlns:p14="http://schemas.microsoft.com/office/powerpoint/2010/main" val="1484473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titolo">
    <p:bg>
      <p:bgPr>
        <a:blipFill dpi="0" rotWithShape="1">
          <a:blip r:embed="rId2">
            <a:alphaModFix amt="16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Tree>
    <p:extLst>
      <p:ext uri="{BB962C8B-B14F-4D97-AF65-F5344CB8AC3E}">
        <p14:creationId xmlns:p14="http://schemas.microsoft.com/office/powerpoint/2010/main" val="26237491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Tree>
    <p:extLst>
      <p:ext uri="{BB962C8B-B14F-4D97-AF65-F5344CB8AC3E}">
        <p14:creationId xmlns:p14="http://schemas.microsoft.com/office/powerpoint/2010/main" val="3854303807"/>
      </p:ext>
    </p:extLst>
  </p:cSld>
  <p:clrMap bg1="lt1" tx1="dk1" bg2="lt2" tx2="dk2" accent1="accent1" accent2="accent2" accent3="accent3" accent4="accent4" accent5="accent5" accent6="accent6" hlink="hlink" folHlink="folHlink"/>
  <p:sldLayoutIdLst>
    <p:sldLayoutId id="2147483666" r:id="rId1"/>
    <p:sldLayoutId id="214748366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4.jp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3.jp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3.jp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9.jp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3.jp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3.jp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3.jp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2.jpe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3.jp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3.jpg"/><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3.jp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1.jpeg"/><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3.jpg"/><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1.jpeg"/><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9.png"/><Relationship Id="rId2" Type="http://schemas.openxmlformats.org/officeDocument/2006/relationships/image" Target="../media/image23.jp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1.jpeg"/><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3.jp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1.jpeg"/><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21.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25.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14.jpg"/><Relationship Id="rId7"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1.xml"/><Relationship Id="rId6" Type="http://schemas.openxmlformats.org/officeDocument/2006/relationships/image" Target="../media/image23.jpg"/><Relationship Id="rId5" Type="http://schemas.openxmlformats.org/officeDocument/2006/relationships/image" Target="../media/image8.jpg"/><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8.jpg"/></Relationships>
</file>

<file path=ppt/slides/_rels/slide28.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26.jpeg"/><Relationship Id="rId7" Type="http://schemas.openxmlformats.org/officeDocument/2006/relationships/image" Target="../media/image14.jpg"/><Relationship Id="rId2" Type="http://schemas.openxmlformats.org/officeDocument/2006/relationships/image" Target="../media/image21.jpe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9.jpeg"/><Relationship Id="rId4" Type="http://schemas.openxmlformats.org/officeDocument/2006/relationships/image" Target="../media/image33.jpg"/></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37.jpeg"/><Relationship Id="rId2" Type="http://schemas.openxmlformats.org/officeDocument/2006/relationships/image" Target="../media/image33.jpg"/><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8.jpg"/><Relationship Id="rId4" Type="http://schemas.openxmlformats.org/officeDocument/2006/relationships/image" Target="../media/image14.jpg"/></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8.jpg"/><Relationship Id="rId4" Type="http://schemas.openxmlformats.org/officeDocument/2006/relationships/image" Target="../media/image14.jpg"/></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14.jpg"/></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14.jpg"/></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14.jpg"/></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14.jpg"/></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8.jpg"/></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8.jpg"/></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14.jpg"/><Relationship Id="rId2" Type="http://schemas.openxmlformats.org/officeDocument/2006/relationships/image" Target="../media/image33.jp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37.jpeg"/><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3.jpg"/><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8.jpg"/></Relationships>
</file>

<file path=ppt/slides/_rels/slide4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23.jpg"/><Relationship Id="rId4" Type="http://schemas.openxmlformats.org/officeDocument/2006/relationships/image" Target="../media/image18.jpeg"/></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1.jpg"/></Relationships>
</file>

<file path=ppt/slides/_rels/slide4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4000"/>
            <a:lum/>
          </a:blip>
          <a:srcRect/>
          <a:stretch>
            <a:fillRect t="-1000" b="-1000"/>
          </a:stretch>
        </a:blip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CF0E9F6C-F1FE-47D2-9406-E93E4EF932CD}"/>
              </a:ext>
            </a:extLst>
          </p:cNvPr>
          <p:cNvSpPr>
            <a:spLocks noGrp="1"/>
          </p:cNvSpPr>
          <p:nvPr>
            <p:ph type="title"/>
          </p:nvPr>
        </p:nvSpPr>
        <p:spPr>
          <a:xfrm>
            <a:off x="0" y="4057650"/>
            <a:ext cx="4752975" cy="2800350"/>
          </a:xfrm>
        </p:spPr>
        <p:txBody>
          <a:bodyPr>
            <a:normAutofit/>
          </a:bodyPr>
          <a:lstStyle/>
          <a:p>
            <a:pPr algn="ctr"/>
            <a:r>
              <a:rPr lang="en-GB" sz="4800" b="1" dirty="0">
                <a:latin typeface="+mn-lt"/>
              </a:rPr>
              <a:t>Liver dysfunction </a:t>
            </a:r>
            <a:br>
              <a:rPr lang="en-GB" sz="4800" b="1" dirty="0">
                <a:latin typeface="+mn-lt"/>
              </a:rPr>
            </a:br>
            <a:r>
              <a:rPr lang="en-GB" sz="4800" b="1" dirty="0">
                <a:latin typeface="+mn-lt"/>
              </a:rPr>
              <a:t>&amp; </a:t>
            </a:r>
            <a:br>
              <a:rPr lang="en-GB" sz="4800" b="1" dirty="0">
                <a:latin typeface="+mn-lt"/>
              </a:rPr>
            </a:br>
            <a:r>
              <a:rPr lang="en-GB" sz="4800" b="1" dirty="0">
                <a:latin typeface="+mn-lt"/>
              </a:rPr>
              <a:t>oxidative balance </a:t>
            </a:r>
            <a:br>
              <a:rPr lang="en-GB" sz="4800" b="1" dirty="0">
                <a:latin typeface="+mn-lt"/>
              </a:rPr>
            </a:br>
            <a:r>
              <a:rPr lang="en-GB" sz="4800" b="1" dirty="0">
                <a:latin typeface="+mn-lt"/>
              </a:rPr>
              <a:t>in dogs and cats</a:t>
            </a:r>
          </a:p>
        </p:txBody>
      </p:sp>
    </p:spTree>
    <p:extLst>
      <p:ext uri="{BB962C8B-B14F-4D97-AF65-F5344CB8AC3E}">
        <p14:creationId xmlns:p14="http://schemas.microsoft.com/office/powerpoint/2010/main" val="67507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D36B2FD2-4198-4004-A1AE-F547F2A0925D}"/>
              </a:ext>
            </a:extLst>
          </p:cNvPr>
          <p:cNvSpPr>
            <a:spLocks noGrp="1"/>
          </p:cNvSpPr>
          <p:nvPr>
            <p:ph type="title"/>
          </p:nvPr>
        </p:nvSpPr>
        <p:spPr>
          <a:xfrm>
            <a:off x="2671762" y="279401"/>
            <a:ext cx="3800475" cy="787399"/>
          </a:xfrm>
        </p:spPr>
        <p:txBody>
          <a:bodyPr/>
          <a:lstStyle/>
          <a:p>
            <a:pPr algn="ctr"/>
            <a:r>
              <a:rPr lang="en-GB" dirty="0">
                <a:solidFill>
                  <a:srgbClr val="00B0F0"/>
                </a:solidFill>
                <a:latin typeface="+mn-lt"/>
              </a:rPr>
              <a:t>Epidemiology</a:t>
            </a:r>
          </a:p>
        </p:txBody>
      </p:sp>
      <p:sp>
        <p:nvSpPr>
          <p:cNvPr id="5" name="CasellaDiTesto 4">
            <a:extLst>
              <a:ext uri="{FF2B5EF4-FFF2-40B4-BE49-F238E27FC236}">
                <a16:creationId xmlns:a16="http://schemas.microsoft.com/office/drawing/2014/main" id="{E872F597-96E3-461E-8CDB-D24B3DFDE21A}"/>
              </a:ext>
            </a:extLst>
          </p:cNvPr>
          <p:cNvSpPr txBox="1"/>
          <p:nvPr/>
        </p:nvSpPr>
        <p:spPr>
          <a:xfrm>
            <a:off x="600075" y="1102578"/>
            <a:ext cx="6743700" cy="3539430"/>
          </a:xfrm>
          <a:prstGeom prst="rect">
            <a:avLst/>
          </a:prstGeom>
          <a:noFill/>
        </p:spPr>
        <p:txBody>
          <a:bodyPr wrap="square" rtlCol="0">
            <a:spAutoFit/>
          </a:bodyPr>
          <a:lstStyle/>
          <a:p>
            <a:r>
              <a:rPr lang="en-GB" sz="2800" dirty="0"/>
              <a:t>The most common hepatobiliary diseases:</a:t>
            </a:r>
          </a:p>
          <a:p>
            <a:pPr marL="457200" indent="-457200">
              <a:buFont typeface="Wingdings" panose="05000000000000000000" pitchFamily="2" charset="2"/>
              <a:buChar char="§"/>
            </a:pPr>
            <a:r>
              <a:rPr lang="en-GB" sz="2800" dirty="0"/>
              <a:t>in dogs are chronic hepatitis</a:t>
            </a:r>
          </a:p>
          <a:p>
            <a:pPr marL="457200" indent="-457200">
              <a:buFont typeface="Wingdings" panose="05000000000000000000" pitchFamily="2" charset="2"/>
              <a:buChar char="§"/>
            </a:pPr>
            <a:r>
              <a:rPr lang="en-GB" sz="2800" dirty="0"/>
              <a:t>in cats cholangitis and hepatic lipidosis</a:t>
            </a:r>
          </a:p>
          <a:p>
            <a:endParaRPr lang="en-GB" sz="2800" dirty="0"/>
          </a:p>
          <a:p>
            <a:r>
              <a:rPr lang="en-GB" sz="2800" dirty="0"/>
              <a:t>In USA, hepatic lipidosis is considered the major disease but in Europe cholangitis/</a:t>
            </a:r>
            <a:r>
              <a:rPr lang="en-GB" sz="2800" dirty="0" err="1"/>
              <a:t>cholagiohepatitis</a:t>
            </a:r>
            <a:r>
              <a:rPr lang="en-GB" sz="2800" dirty="0"/>
              <a:t> is believed to be more common.</a:t>
            </a:r>
          </a:p>
        </p:txBody>
      </p:sp>
      <p:pic>
        <p:nvPicPr>
          <p:cNvPr id="6" name="Immagine 5">
            <a:extLst>
              <a:ext uri="{FF2B5EF4-FFF2-40B4-BE49-F238E27FC236}">
                <a16:creationId xmlns:a16="http://schemas.microsoft.com/office/drawing/2014/main" id="{D7A52359-6A94-44BC-A1DF-203A07A5E3C8}"/>
              </a:ext>
            </a:extLst>
          </p:cNvPr>
          <p:cNvPicPr>
            <a:picLocks noChangeAspect="1"/>
          </p:cNvPicPr>
          <p:nvPr/>
        </p:nvPicPr>
        <p:blipFill>
          <a:blip r:embed="rId2">
            <a:clrChange>
              <a:clrFrom>
                <a:srgbClr val="FEFEF4"/>
              </a:clrFrom>
              <a:clrTo>
                <a:srgbClr val="FEFEF4">
                  <a:alpha val="0"/>
                </a:srgbClr>
              </a:clrTo>
            </a:clrChange>
          </a:blip>
          <a:stretch>
            <a:fillRect/>
          </a:stretch>
        </p:blipFill>
        <p:spPr>
          <a:xfrm>
            <a:off x="6204404" y="3764975"/>
            <a:ext cx="3044824" cy="3044824"/>
          </a:xfrm>
          <a:prstGeom prst="rect">
            <a:avLst/>
          </a:prstGeom>
        </p:spPr>
      </p:pic>
      <p:pic>
        <p:nvPicPr>
          <p:cNvPr id="1026" name="Picture 2" descr="A nutritional approach to feline hepatic lipidosis | Veterinary ...">
            <a:extLst>
              <a:ext uri="{FF2B5EF4-FFF2-40B4-BE49-F238E27FC236}">
                <a16:creationId xmlns:a16="http://schemas.microsoft.com/office/drawing/2014/main" id="{3A812BBC-5013-44B2-8C28-81D8AD5C2DBD}"/>
              </a:ext>
            </a:extLst>
          </p:cNvPr>
          <p:cNvPicPr>
            <a:picLocks noChangeAspect="1" noChangeArrowheads="1"/>
          </p:cNvPicPr>
          <p:nvPr/>
        </p:nvPicPr>
        <p:blipFill>
          <a:blip r:embed="rId3">
            <a:clrChange>
              <a:clrFrom>
                <a:srgbClr val="EBEFF8"/>
              </a:clrFrom>
              <a:clrTo>
                <a:srgbClr val="EBEFF8">
                  <a:alpha val="0"/>
                </a:srgbClr>
              </a:clrTo>
            </a:clrChange>
            <a:extLst>
              <a:ext uri="{28A0092B-C50C-407E-A947-70E740481C1C}">
                <a14:useLocalDpi xmlns:a14="http://schemas.microsoft.com/office/drawing/2010/main" val="0"/>
              </a:ext>
            </a:extLst>
          </a:blip>
          <a:srcRect/>
          <a:stretch>
            <a:fillRect/>
          </a:stretch>
        </p:blipFill>
        <p:spPr bwMode="auto">
          <a:xfrm>
            <a:off x="552449" y="4222962"/>
            <a:ext cx="4019550" cy="26350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a leptospirosi | Clinica Veterinaria San Maurizio">
            <a:extLst>
              <a:ext uri="{FF2B5EF4-FFF2-40B4-BE49-F238E27FC236}">
                <a16:creationId xmlns:a16="http://schemas.microsoft.com/office/drawing/2014/main" id="{663D2947-CD64-43F6-A3F0-997F8E538C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8108" y="1486720"/>
            <a:ext cx="1971601" cy="18941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L'ittero nel gatto: la causa, i sintomi e il trattamento">
            <a:extLst>
              <a:ext uri="{FF2B5EF4-FFF2-40B4-BE49-F238E27FC236}">
                <a16:creationId xmlns:a16="http://schemas.microsoft.com/office/drawing/2014/main" id="{AD1C25B3-A2F3-44AE-B75F-A9C389703ABA}"/>
              </a:ext>
            </a:extLst>
          </p:cNvPr>
          <p:cNvPicPr>
            <a:picLocks noChangeAspect="1" noChangeArrowheads="1"/>
          </p:cNvPicPr>
          <p:nvPr/>
        </p:nvPicPr>
        <p:blipFill rotWithShape="1">
          <a:blip r:embed="rId5">
            <a:clrChange>
              <a:clrFrom>
                <a:srgbClr val="F8FDFF"/>
              </a:clrFrom>
              <a:clrTo>
                <a:srgbClr val="F8FDFF">
                  <a:alpha val="0"/>
                </a:srgbClr>
              </a:clrTo>
            </a:clrChange>
            <a:extLst>
              <a:ext uri="{28A0092B-C50C-407E-A947-70E740481C1C}">
                <a14:useLocalDpi xmlns:a14="http://schemas.microsoft.com/office/drawing/2010/main" val="0"/>
              </a:ext>
            </a:extLst>
          </a:blip>
          <a:srcRect l="23203"/>
          <a:stretch/>
        </p:blipFill>
        <p:spPr bwMode="auto">
          <a:xfrm>
            <a:off x="307915" y="25400"/>
            <a:ext cx="1398160" cy="1181100"/>
          </a:xfrm>
          <a:prstGeom prst="rect">
            <a:avLst/>
          </a:prstGeom>
          <a:noFill/>
          <a:extLst>
            <a:ext uri="{909E8E84-426E-40DD-AFC4-6F175D3DCCD1}">
              <a14:hiddenFill xmlns:a14="http://schemas.microsoft.com/office/drawing/2010/main">
                <a:solidFill>
                  <a:srgbClr val="FFFFFF"/>
                </a:solidFill>
              </a14:hiddenFill>
            </a:ext>
          </a:extLst>
        </p:spPr>
      </p:pic>
      <p:pic>
        <p:nvPicPr>
          <p:cNvPr id="9" name="Immagine 8">
            <a:extLst>
              <a:ext uri="{FF2B5EF4-FFF2-40B4-BE49-F238E27FC236}">
                <a16:creationId xmlns:a16="http://schemas.microsoft.com/office/drawing/2014/main" id="{E70B5C6B-60EF-457E-9F01-50D068A93DDD}"/>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71351" y="4222962"/>
            <a:ext cx="2506749" cy="1149201"/>
          </a:xfrm>
          <a:prstGeom prst="rect">
            <a:avLst/>
          </a:prstGeom>
        </p:spPr>
      </p:pic>
      <p:pic>
        <p:nvPicPr>
          <p:cNvPr id="10" name="Immagine 9" descr="Immagine che contiene sedendo, tavolo, scatola, contatore&#10;&#10;Descrizione generata automaticamente">
            <a:extLst>
              <a:ext uri="{FF2B5EF4-FFF2-40B4-BE49-F238E27FC236}">
                <a16:creationId xmlns:a16="http://schemas.microsoft.com/office/drawing/2014/main" id="{4591E51B-3F0F-44F9-8D9E-C2869629E16C}"/>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16772" y="104810"/>
            <a:ext cx="1642303" cy="1381027"/>
          </a:xfrm>
          <a:prstGeom prst="rect">
            <a:avLst/>
          </a:prstGeom>
        </p:spPr>
      </p:pic>
      <p:sp>
        <p:nvSpPr>
          <p:cNvPr id="11" name="CasellaDiTesto 10">
            <a:extLst>
              <a:ext uri="{FF2B5EF4-FFF2-40B4-BE49-F238E27FC236}">
                <a16:creationId xmlns:a16="http://schemas.microsoft.com/office/drawing/2014/main" id="{4C273DA2-70B1-4547-87AD-85FE44B44249}"/>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2891215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3">
            <a:extLst>
              <a:ext uri="{FF2B5EF4-FFF2-40B4-BE49-F238E27FC236}">
                <a16:creationId xmlns:a16="http://schemas.microsoft.com/office/drawing/2014/main" id="{59D2F28B-531D-492F-B262-96EFF205FF87}"/>
              </a:ext>
            </a:extLst>
          </p:cNvPr>
          <p:cNvSpPr txBox="1">
            <a:spLocks/>
          </p:cNvSpPr>
          <p:nvPr/>
        </p:nvSpPr>
        <p:spPr>
          <a:xfrm>
            <a:off x="2671762" y="279401"/>
            <a:ext cx="3800475" cy="787399"/>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B0F0"/>
                </a:solidFill>
                <a:latin typeface="+mn-lt"/>
              </a:rPr>
              <a:t>Epidemiology - </a:t>
            </a:r>
            <a:r>
              <a:rPr lang="en-GB" b="1" dirty="0">
                <a:solidFill>
                  <a:srgbClr val="00B0F0"/>
                </a:solidFill>
                <a:latin typeface="+mn-lt"/>
              </a:rPr>
              <a:t>Dogs</a:t>
            </a:r>
          </a:p>
        </p:txBody>
      </p:sp>
      <p:sp>
        <p:nvSpPr>
          <p:cNvPr id="6" name="CasellaDiTesto 5">
            <a:extLst>
              <a:ext uri="{FF2B5EF4-FFF2-40B4-BE49-F238E27FC236}">
                <a16:creationId xmlns:a16="http://schemas.microsoft.com/office/drawing/2014/main" id="{4DC6A117-76D6-45B1-80F1-0B72E52255E6}"/>
              </a:ext>
            </a:extLst>
          </p:cNvPr>
          <p:cNvSpPr txBox="1"/>
          <p:nvPr/>
        </p:nvSpPr>
        <p:spPr>
          <a:xfrm>
            <a:off x="685800" y="1257300"/>
            <a:ext cx="7429500" cy="3785652"/>
          </a:xfrm>
          <a:prstGeom prst="rect">
            <a:avLst/>
          </a:prstGeom>
          <a:noFill/>
        </p:spPr>
        <p:txBody>
          <a:bodyPr wrap="square" rtlCol="0">
            <a:spAutoFit/>
          </a:bodyPr>
          <a:lstStyle/>
          <a:p>
            <a:r>
              <a:rPr lang="en-GB" sz="2000" dirty="0"/>
              <a:t>There are breeds susceptible to liver disease as:</a:t>
            </a:r>
          </a:p>
          <a:p>
            <a:pPr marL="285750" indent="-285750">
              <a:buFontTx/>
              <a:buChar char="-"/>
            </a:pPr>
            <a:r>
              <a:rPr lang="en-GB" sz="2000" dirty="0"/>
              <a:t>Bedlington terrier  (predisposed to primary hepatic copper accumulation recognised genetically)</a:t>
            </a:r>
          </a:p>
          <a:p>
            <a:pPr marL="285750" indent="-285750">
              <a:buFontTx/>
              <a:buChar char="-"/>
            </a:pPr>
            <a:endParaRPr lang="en-GB" sz="2000" dirty="0"/>
          </a:p>
          <a:p>
            <a:pPr marL="285750" indent="-285750">
              <a:buFontTx/>
              <a:buChar char="-"/>
            </a:pPr>
            <a:r>
              <a:rPr lang="en-GB" sz="2000" dirty="0"/>
              <a:t>Several dog breeds as Dalmatians, Labrador, WHWT, Skye terrier, Dobermans, English and American cocker spaniels,  English springer spaniels can have copper accumulation, familial tendency in developing idiopathic chronic hepatitis or other liver disease as congenital portosystemic shunts.</a:t>
            </a:r>
          </a:p>
          <a:p>
            <a:pPr marL="285750" indent="-285750">
              <a:buFontTx/>
              <a:buChar char="-"/>
            </a:pPr>
            <a:endParaRPr lang="en-GB" sz="2000" dirty="0"/>
          </a:p>
          <a:p>
            <a:pPr marL="285750" indent="-285750">
              <a:buFontTx/>
              <a:buChar char="-"/>
            </a:pPr>
            <a:r>
              <a:rPr lang="en-GB" sz="2000" dirty="0"/>
              <a:t>Small-breed dogs have high prevalence of extrahepatic PSS while intrahepatic PSS tend to be found in dogs of large breeds. </a:t>
            </a:r>
          </a:p>
        </p:txBody>
      </p:sp>
      <p:pic>
        <p:nvPicPr>
          <p:cNvPr id="2050" name="Picture 2" descr="Bedlington terrier - Mille Animali">
            <a:extLst>
              <a:ext uri="{FF2B5EF4-FFF2-40B4-BE49-F238E27FC236}">
                <a16:creationId xmlns:a16="http://schemas.microsoft.com/office/drawing/2014/main" id="{B7C40D98-7BFB-43A7-8DAA-BF062ED6D4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8097" y="5042950"/>
            <a:ext cx="1774406" cy="163407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l colore del manto determina la longevità del labrador">
            <a:extLst>
              <a:ext uri="{FF2B5EF4-FFF2-40B4-BE49-F238E27FC236}">
                <a16:creationId xmlns:a16="http://schemas.microsoft.com/office/drawing/2014/main" id="{F76F23B9-08AE-4BFC-800C-928AB21895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 y="5004236"/>
            <a:ext cx="2224088" cy="17115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est Highland white terrier - Wikipedia">
            <a:extLst>
              <a:ext uri="{FF2B5EF4-FFF2-40B4-BE49-F238E27FC236}">
                <a16:creationId xmlns:a16="http://schemas.microsoft.com/office/drawing/2014/main" id="{955C18F9-AB96-480D-AC91-1DBBF86CA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3819" y="5042950"/>
            <a:ext cx="2181572" cy="163407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ipi di COCKER Spaniel - Razze, Caratteristiche e Foto">
            <a:extLst>
              <a:ext uri="{FF2B5EF4-FFF2-40B4-BE49-F238E27FC236}">
                <a16:creationId xmlns:a16="http://schemas.microsoft.com/office/drawing/2014/main" id="{40260304-C1D1-4420-BE7F-BDF287A37E7A}"/>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79921" y="5004235"/>
            <a:ext cx="2493646" cy="1711506"/>
          </a:xfrm>
          <a:prstGeom prst="rect">
            <a:avLst/>
          </a:prstGeom>
          <a:noFill/>
          <a:extLst>
            <a:ext uri="{909E8E84-426E-40DD-AFC4-6F175D3DCCD1}">
              <a14:hiddenFill xmlns:a14="http://schemas.microsoft.com/office/drawing/2010/main">
                <a:solidFill>
                  <a:srgbClr val="FFFFFF"/>
                </a:solidFill>
              </a14:hiddenFill>
            </a:ext>
          </a:extLst>
        </p:spPr>
      </p:pic>
      <p:pic>
        <p:nvPicPr>
          <p:cNvPr id="8" name="Immagine 7" descr="Immagine che contiene sedendo, tavolo, scatola, contatore&#10;&#10;Descrizione generata automaticamente">
            <a:extLst>
              <a:ext uri="{FF2B5EF4-FFF2-40B4-BE49-F238E27FC236}">
                <a16:creationId xmlns:a16="http://schemas.microsoft.com/office/drawing/2014/main" id="{8D0DE671-85D1-43BA-B27E-E8730D8EF752}"/>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7548" y="0"/>
            <a:ext cx="1642303" cy="1381027"/>
          </a:xfrm>
          <a:prstGeom prst="rect">
            <a:avLst/>
          </a:prstGeom>
        </p:spPr>
      </p:pic>
      <p:pic>
        <p:nvPicPr>
          <p:cNvPr id="9" name="Immagine 8" descr="Immagine che contiene cibo&#10;&#10;Descrizione generata automaticamente">
            <a:extLst>
              <a:ext uri="{FF2B5EF4-FFF2-40B4-BE49-F238E27FC236}">
                <a16:creationId xmlns:a16="http://schemas.microsoft.com/office/drawing/2014/main" id="{531DE0EB-EFB0-4DAF-A81B-A5CBBF20BFAA}"/>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7294148" y="358585"/>
            <a:ext cx="1419226" cy="1187830"/>
          </a:xfrm>
          <a:prstGeom prst="rect">
            <a:avLst/>
          </a:prstGeom>
        </p:spPr>
      </p:pic>
      <p:sp>
        <p:nvSpPr>
          <p:cNvPr id="10" name="CasellaDiTesto 9">
            <a:extLst>
              <a:ext uri="{FF2B5EF4-FFF2-40B4-BE49-F238E27FC236}">
                <a16:creationId xmlns:a16="http://schemas.microsoft.com/office/drawing/2014/main" id="{37D22876-CEBD-4C21-96BE-A076B5AB88F7}"/>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647190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a:extLst>
              <a:ext uri="{FF2B5EF4-FFF2-40B4-BE49-F238E27FC236}">
                <a16:creationId xmlns:a16="http://schemas.microsoft.com/office/drawing/2014/main" id="{0AD0E3B7-1B2D-4A7E-B59C-DB7B83B505D5}"/>
              </a:ext>
            </a:extLst>
          </p:cNvPr>
          <p:cNvSpPr txBox="1">
            <a:spLocks/>
          </p:cNvSpPr>
          <p:nvPr/>
        </p:nvSpPr>
        <p:spPr>
          <a:xfrm>
            <a:off x="2293142" y="146051"/>
            <a:ext cx="4319588" cy="787399"/>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B0F0"/>
                </a:solidFill>
                <a:latin typeface="+mn-lt"/>
              </a:rPr>
              <a:t>Main liver dysfunctions</a:t>
            </a:r>
            <a:endParaRPr lang="en-GB" b="1" dirty="0">
              <a:solidFill>
                <a:srgbClr val="00B0F0"/>
              </a:solidFill>
              <a:latin typeface="+mn-lt"/>
            </a:endParaRPr>
          </a:p>
        </p:txBody>
      </p:sp>
      <p:sp>
        <p:nvSpPr>
          <p:cNvPr id="2" name="CasellaDiTesto 1">
            <a:extLst>
              <a:ext uri="{FF2B5EF4-FFF2-40B4-BE49-F238E27FC236}">
                <a16:creationId xmlns:a16="http://schemas.microsoft.com/office/drawing/2014/main" id="{EDF16BF6-7522-4A9E-AB82-680365095F9D}"/>
              </a:ext>
            </a:extLst>
          </p:cNvPr>
          <p:cNvSpPr txBox="1"/>
          <p:nvPr/>
        </p:nvSpPr>
        <p:spPr>
          <a:xfrm>
            <a:off x="352423" y="860762"/>
            <a:ext cx="8201025" cy="5940088"/>
          </a:xfrm>
          <a:prstGeom prst="rect">
            <a:avLst/>
          </a:prstGeom>
          <a:noFill/>
        </p:spPr>
        <p:txBody>
          <a:bodyPr wrap="square" rtlCol="0">
            <a:spAutoFit/>
          </a:bodyPr>
          <a:lstStyle/>
          <a:p>
            <a:pPr marL="285750" indent="-285750">
              <a:buClr>
                <a:srgbClr val="00B0F0"/>
              </a:buClr>
              <a:buFont typeface="Arial" panose="020B0604020202020204" pitchFamily="34" charset="0"/>
              <a:buChar char="•"/>
            </a:pPr>
            <a:r>
              <a:rPr lang="en-GB" sz="2000" b="1" dirty="0" err="1"/>
              <a:t>Vacuolar</a:t>
            </a:r>
            <a:r>
              <a:rPr lang="en-GB" sz="2000" b="1" dirty="0"/>
              <a:t> hepatopathies</a:t>
            </a:r>
            <a:r>
              <a:rPr lang="en-GB" sz="2000" dirty="0"/>
              <a:t>: a common secondary liver disease in dogs often due to glycogen accumulation usually glucocorticoid-induced (Hyperadrenocorticism or long glucocorticoid treatment)</a:t>
            </a:r>
          </a:p>
          <a:p>
            <a:pPr marL="285750" indent="-285750">
              <a:buClr>
                <a:srgbClr val="00B0F0"/>
              </a:buClr>
              <a:buFont typeface="Arial" panose="020B0604020202020204" pitchFamily="34" charset="0"/>
              <a:buChar char="•"/>
            </a:pPr>
            <a:endParaRPr lang="en-GB" sz="2000" dirty="0"/>
          </a:p>
          <a:p>
            <a:pPr marL="285750" indent="-285750">
              <a:buClr>
                <a:srgbClr val="00B0F0"/>
              </a:buClr>
              <a:buFont typeface="Arial" panose="020B0604020202020204" pitchFamily="34" charset="0"/>
              <a:buChar char="•"/>
            </a:pPr>
            <a:r>
              <a:rPr lang="en-GB" sz="2000" b="1" dirty="0"/>
              <a:t>Chronic hepatitis </a:t>
            </a:r>
            <a:r>
              <a:rPr lang="en-GB" sz="2000" dirty="0"/>
              <a:t>is very common in dogs belonging to predisposed breeds and rare in cats. It can be due to copper accumulation or vascular abnormalities as portosystemic vascular anomalies or idiopathic.</a:t>
            </a:r>
          </a:p>
          <a:p>
            <a:pPr>
              <a:buClr>
                <a:srgbClr val="00B0F0"/>
              </a:buClr>
            </a:pPr>
            <a:endParaRPr lang="en-GB" sz="2000" dirty="0"/>
          </a:p>
          <a:p>
            <a:pPr marL="285750" indent="-285750">
              <a:buClr>
                <a:srgbClr val="00B0F0"/>
              </a:buClr>
              <a:buFont typeface="Arial" panose="020B0604020202020204" pitchFamily="34" charset="0"/>
              <a:buChar char="•"/>
            </a:pPr>
            <a:r>
              <a:rPr lang="en-GB" sz="2000" b="1" dirty="0"/>
              <a:t>Cholangitis</a:t>
            </a:r>
            <a:r>
              <a:rPr lang="en-GB" sz="2000" dirty="0"/>
              <a:t> very common in cats, inflammation of the biliary tract sometimes extends to </a:t>
            </a:r>
            <a:r>
              <a:rPr lang="en-GB" sz="2000" b="1" dirty="0" err="1"/>
              <a:t>cholangiohepatitis</a:t>
            </a:r>
            <a:r>
              <a:rPr lang="en-GB" sz="2000" dirty="0"/>
              <a:t> affecting also the liver. The disease may be acute neutrophilic or chronic lymphocytic. The most usual cause is bacterial infection ascending from the intestine.</a:t>
            </a:r>
          </a:p>
          <a:p>
            <a:pPr marL="285750" indent="-285750">
              <a:buClr>
                <a:srgbClr val="00B0F0"/>
              </a:buClr>
              <a:buFont typeface="Arial" panose="020B0604020202020204" pitchFamily="34" charset="0"/>
              <a:buChar char="•"/>
            </a:pPr>
            <a:endParaRPr lang="en-GB" sz="2000" dirty="0"/>
          </a:p>
          <a:p>
            <a:pPr marL="285750" indent="-285750">
              <a:buClr>
                <a:srgbClr val="00B0F0"/>
              </a:buClr>
              <a:buFont typeface="Arial" panose="020B0604020202020204" pitchFamily="34" charset="0"/>
              <a:buChar char="•"/>
            </a:pPr>
            <a:r>
              <a:rPr lang="en-GB" sz="2000" b="1" dirty="0"/>
              <a:t>Hepatic lipidosis</a:t>
            </a:r>
            <a:r>
              <a:rPr lang="en-GB" sz="2000" dirty="0"/>
              <a:t>, very common in cats, rare in dogs, is considered the most common hepatic disease in USA (primary and secondary). It is caused by mobilization of peripheral fat due to prolonged anorexia. It happens very often in obese cats.</a:t>
            </a:r>
          </a:p>
          <a:p>
            <a:pPr marL="285750" indent="-285750">
              <a:buClr>
                <a:srgbClr val="00B0F0"/>
              </a:buClr>
              <a:buFont typeface="Arial" panose="020B0604020202020204" pitchFamily="34" charset="0"/>
              <a:buChar char="•"/>
            </a:pPr>
            <a:endParaRPr lang="en-GB" sz="2000" dirty="0"/>
          </a:p>
          <a:p>
            <a:pPr marL="285750" indent="-285750">
              <a:buClr>
                <a:srgbClr val="00B0F0"/>
              </a:buClr>
              <a:buFont typeface="Arial" panose="020B0604020202020204" pitchFamily="34" charset="0"/>
              <a:buChar char="•"/>
            </a:pPr>
            <a:r>
              <a:rPr lang="en-GB" sz="2000" b="1" dirty="0"/>
              <a:t>Neoplasia</a:t>
            </a:r>
            <a:r>
              <a:rPr lang="en-GB" sz="2000" dirty="0"/>
              <a:t>: primary </a:t>
            </a:r>
            <a:r>
              <a:rPr lang="en-GB" sz="2000" dirty="0" err="1"/>
              <a:t>tumors</a:t>
            </a:r>
            <a:r>
              <a:rPr lang="en-GB" sz="2000" dirty="0"/>
              <a:t> are less common than metastases in the liver</a:t>
            </a:r>
          </a:p>
        </p:txBody>
      </p:sp>
      <p:sp>
        <p:nvSpPr>
          <p:cNvPr id="4" name="CasellaDiTesto 3">
            <a:extLst>
              <a:ext uri="{FF2B5EF4-FFF2-40B4-BE49-F238E27FC236}">
                <a16:creationId xmlns:a16="http://schemas.microsoft.com/office/drawing/2014/main" id="{C0ACCD4D-9600-4EF3-9ACA-22063AA934E0}"/>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549106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35CF3CF2-4154-4DD7-A47F-DF1855DE7A7C}"/>
              </a:ext>
            </a:extLst>
          </p:cNvPr>
          <p:cNvSpPr>
            <a:spLocks noGrp="1"/>
          </p:cNvSpPr>
          <p:nvPr>
            <p:ph type="title"/>
          </p:nvPr>
        </p:nvSpPr>
        <p:spPr>
          <a:xfrm>
            <a:off x="2600325" y="117476"/>
            <a:ext cx="4314825" cy="977899"/>
          </a:xfrm>
        </p:spPr>
        <p:txBody>
          <a:bodyPr>
            <a:normAutofit/>
          </a:bodyPr>
          <a:lstStyle/>
          <a:p>
            <a:pPr algn="ctr"/>
            <a:r>
              <a:rPr lang="en-GB" sz="3400" dirty="0">
                <a:solidFill>
                  <a:srgbClr val="00B0F0"/>
                </a:solidFill>
                <a:latin typeface="+mn-lt"/>
              </a:rPr>
              <a:t>Multimodal approach</a:t>
            </a:r>
          </a:p>
        </p:txBody>
      </p:sp>
      <p:sp>
        <p:nvSpPr>
          <p:cNvPr id="5" name="CasellaDiTesto 4">
            <a:extLst>
              <a:ext uri="{FF2B5EF4-FFF2-40B4-BE49-F238E27FC236}">
                <a16:creationId xmlns:a16="http://schemas.microsoft.com/office/drawing/2014/main" id="{43333117-10E4-4B13-8B75-AB464B0A7B44}"/>
              </a:ext>
            </a:extLst>
          </p:cNvPr>
          <p:cNvSpPr txBox="1"/>
          <p:nvPr/>
        </p:nvSpPr>
        <p:spPr>
          <a:xfrm>
            <a:off x="514350" y="885825"/>
            <a:ext cx="7981950" cy="5816977"/>
          </a:xfrm>
          <a:prstGeom prst="rect">
            <a:avLst/>
          </a:prstGeom>
          <a:noFill/>
        </p:spPr>
        <p:txBody>
          <a:bodyPr wrap="square" rtlCol="0">
            <a:spAutoFit/>
          </a:bodyPr>
          <a:lstStyle/>
          <a:p>
            <a:r>
              <a:rPr lang="en-GB" sz="2400" dirty="0"/>
              <a:t>Current scientific opinions says: </a:t>
            </a:r>
          </a:p>
          <a:p>
            <a:endParaRPr lang="en-GB" sz="2400" dirty="0"/>
          </a:p>
          <a:p>
            <a:pPr algn="ctr"/>
            <a:r>
              <a:rPr lang="en-GB" sz="2400" dirty="0">
                <a:solidFill>
                  <a:schemeClr val="accent2">
                    <a:lumMod val="75000"/>
                  </a:schemeClr>
                </a:solidFill>
              </a:rPr>
              <a:t>“Multimodal approach of liver diseases is the best way to reach the best results”</a:t>
            </a:r>
          </a:p>
          <a:p>
            <a:pPr algn="ctr"/>
            <a:endParaRPr lang="en-GB" sz="2400" dirty="0"/>
          </a:p>
          <a:p>
            <a:r>
              <a:rPr lang="en-GB" sz="2000" dirty="0"/>
              <a:t>The liver has an amazing array of functions, many of which are disrupted during liver dysfunctions, explaining many clinical signs seen. For this reason it is important to have a multimodal approach, giving the best possibilities to all functions to be recovered and supported.</a:t>
            </a:r>
          </a:p>
          <a:p>
            <a:endParaRPr lang="en-GB" sz="2000" dirty="0"/>
          </a:p>
          <a:p>
            <a:endParaRPr lang="en-GB" sz="2000" dirty="0"/>
          </a:p>
          <a:p>
            <a:pPr algn="ctr"/>
            <a:r>
              <a:rPr lang="en-GB" sz="2000" dirty="0">
                <a:solidFill>
                  <a:schemeClr val="accent2">
                    <a:lumMod val="75000"/>
                  </a:schemeClr>
                </a:solidFill>
              </a:rPr>
              <a:t>“</a:t>
            </a:r>
            <a:r>
              <a:rPr lang="en-GB" sz="2400" dirty="0">
                <a:solidFill>
                  <a:schemeClr val="accent2">
                    <a:lumMod val="75000"/>
                  </a:schemeClr>
                </a:solidFill>
              </a:rPr>
              <a:t>Oxidative damage plays a key role in reactive hepatic diseases”</a:t>
            </a:r>
          </a:p>
          <a:p>
            <a:pPr algn="ctr"/>
            <a:endParaRPr lang="en-GB" sz="2400" dirty="0"/>
          </a:p>
          <a:p>
            <a:r>
              <a:rPr lang="en-GB" sz="2000" dirty="0"/>
              <a:t>The underlying mechanism of liver damage often involves oxidative and </a:t>
            </a:r>
            <a:r>
              <a:rPr lang="en-GB" sz="2000" dirty="0" err="1"/>
              <a:t>nitrosative</a:t>
            </a:r>
            <a:r>
              <a:rPr lang="en-GB" sz="2000" dirty="0"/>
              <a:t> stress which results in decreased production of antioxidants as glutathione by the liver</a:t>
            </a:r>
          </a:p>
        </p:txBody>
      </p:sp>
      <p:pic>
        <p:nvPicPr>
          <p:cNvPr id="6" name="Immagine 5" descr="Immagine che contiene cibo&#10;&#10;Descrizione generata automaticamente">
            <a:extLst>
              <a:ext uri="{FF2B5EF4-FFF2-40B4-BE49-F238E27FC236}">
                <a16:creationId xmlns:a16="http://schemas.microsoft.com/office/drawing/2014/main" id="{E20E67E7-5DDD-4E06-B615-ED3FB8695D3F}"/>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7077074" y="400050"/>
            <a:ext cx="1419226" cy="1187830"/>
          </a:xfrm>
          <a:prstGeom prst="rect">
            <a:avLst/>
          </a:prstGeom>
        </p:spPr>
      </p:pic>
      <p:pic>
        <p:nvPicPr>
          <p:cNvPr id="7" name="Immagine 6" descr="Immagine che contiene sedendo, tavolo, scatola, contatore&#10;&#10;Descrizione generata automaticamente">
            <a:extLst>
              <a:ext uri="{FF2B5EF4-FFF2-40B4-BE49-F238E27FC236}">
                <a16:creationId xmlns:a16="http://schemas.microsoft.com/office/drawing/2014/main" id="{A7339FF9-B9B6-4F7A-B196-179DF653AE5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80566" y="3548621"/>
            <a:ext cx="1419227" cy="1193440"/>
          </a:xfrm>
          <a:prstGeom prst="rect">
            <a:avLst/>
          </a:prstGeom>
        </p:spPr>
      </p:pic>
      <p:sp>
        <p:nvSpPr>
          <p:cNvPr id="8" name="CasellaDiTesto 7">
            <a:extLst>
              <a:ext uri="{FF2B5EF4-FFF2-40B4-BE49-F238E27FC236}">
                <a16:creationId xmlns:a16="http://schemas.microsoft.com/office/drawing/2014/main" id="{A655EE24-4142-48DC-A27D-2F9B3B616104}"/>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654405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3">
            <a:extLst>
              <a:ext uri="{FF2B5EF4-FFF2-40B4-BE49-F238E27FC236}">
                <a16:creationId xmlns:a16="http://schemas.microsoft.com/office/drawing/2014/main" id="{F0241478-31F0-4D1F-969F-7B29E3D692C5}"/>
              </a:ext>
            </a:extLst>
          </p:cNvPr>
          <p:cNvSpPr>
            <a:spLocks noGrp="1"/>
          </p:cNvSpPr>
          <p:nvPr>
            <p:ph type="title"/>
          </p:nvPr>
        </p:nvSpPr>
        <p:spPr>
          <a:xfrm>
            <a:off x="2195512" y="247651"/>
            <a:ext cx="4314825" cy="606424"/>
          </a:xfrm>
        </p:spPr>
        <p:txBody>
          <a:bodyPr>
            <a:normAutofit/>
          </a:bodyPr>
          <a:lstStyle/>
          <a:p>
            <a:pPr algn="ctr"/>
            <a:r>
              <a:rPr lang="en-GB" sz="3400" dirty="0">
                <a:solidFill>
                  <a:srgbClr val="00B0F0"/>
                </a:solidFill>
                <a:latin typeface="+mn-lt"/>
              </a:rPr>
              <a:t>Hepatitis</a:t>
            </a:r>
          </a:p>
        </p:txBody>
      </p:sp>
      <p:cxnSp>
        <p:nvCxnSpPr>
          <p:cNvPr id="9" name="Connettore 2 8">
            <a:extLst>
              <a:ext uri="{FF2B5EF4-FFF2-40B4-BE49-F238E27FC236}">
                <a16:creationId xmlns:a16="http://schemas.microsoft.com/office/drawing/2014/main" id="{43FBF8F2-F209-4D50-A956-AF6A31E735A8}"/>
              </a:ext>
            </a:extLst>
          </p:cNvPr>
          <p:cNvCxnSpPr>
            <a:cxnSpLocks/>
            <a:stCxn id="7" idx="2"/>
            <a:endCxn id="15" idx="0"/>
          </p:cNvCxnSpPr>
          <p:nvPr/>
        </p:nvCxnSpPr>
        <p:spPr>
          <a:xfrm flipH="1">
            <a:off x="1928813" y="854075"/>
            <a:ext cx="2424112" cy="11747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Connettore 2 10">
            <a:extLst>
              <a:ext uri="{FF2B5EF4-FFF2-40B4-BE49-F238E27FC236}">
                <a16:creationId xmlns:a16="http://schemas.microsoft.com/office/drawing/2014/main" id="{096734A9-7E72-4BAF-89C1-2FC5C57CB46F}"/>
              </a:ext>
            </a:extLst>
          </p:cNvPr>
          <p:cNvCxnSpPr>
            <a:cxnSpLocks/>
            <a:stCxn id="7" idx="2"/>
            <a:endCxn id="16" idx="0"/>
          </p:cNvCxnSpPr>
          <p:nvPr/>
        </p:nvCxnSpPr>
        <p:spPr>
          <a:xfrm>
            <a:off x="4352925" y="854075"/>
            <a:ext cx="2271713" cy="11652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Elaborazione alternativa 14">
            <a:extLst>
              <a:ext uri="{FF2B5EF4-FFF2-40B4-BE49-F238E27FC236}">
                <a16:creationId xmlns:a16="http://schemas.microsoft.com/office/drawing/2014/main" id="{8B27013E-2BCE-4A60-9F6E-9B0FDA66BDCC}"/>
              </a:ext>
            </a:extLst>
          </p:cNvPr>
          <p:cNvSpPr/>
          <p:nvPr/>
        </p:nvSpPr>
        <p:spPr>
          <a:xfrm>
            <a:off x="1085850" y="2028825"/>
            <a:ext cx="1685925" cy="438150"/>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ACUTE</a:t>
            </a:r>
          </a:p>
        </p:txBody>
      </p:sp>
      <p:sp>
        <p:nvSpPr>
          <p:cNvPr id="16" name="Elaborazione alternativa 15">
            <a:extLst>
              <a:ext uri="{FF2B5EF4-FFF2-40B4-BE49-F238E27FC236}">
                <a16:creationId xmlns:a16="http://schemas.microsoft.com/office/drawing/2014/main" id="{AAAC6739-7D8F-43AD-B699-C49E449D0D5A}"/>
              </a:ext>
            </a:extLst>
          </p:cNvPr>
          <p:cNvSpPr/>
          <p:nvPr/>
        </p:nvSpPr>
        <p:spPr>
          <a:xfrm>
            <a:off x="5781675" y="2019300"/>
            <a:ext cx="1685925" cy="438150"/>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CHRONIC</a:t>
            </a:r>
          </a:p>
        </p:txBody>
      </p:sp>
      <p:cxnSp>
        <p:nvCxnSpPr>
          <p:cNvPr id="27" name="Connettore 2 26">
            <a:extLst>
              <a:ext uri="{FF2B5EF4-FFF2-40B4-BE49-F238E27FC236}">
                <a16:creationId xmlns:a16="http://schemas.microsoft.com/office/drawing/2014/main" id="{364ECCDB-95BF-4522-AE62-C56576F3E4F7}"/>
              </a:ext>
            </a:extLst>
          </p:cNvPr>
          <p:cNvCxnSpPr>
            <a:cxnSpLocks/>
            <a:stCxn id="15" idx="2"/>
            <a:endCxn id="30" idx="0"/>
          </p:cNvCxnSpPr>
          <p:nvPr/>
        </p:nvCxnSpPr>
        <p:spPr>
          <a:xfrm>
            <a:off x="1928813" y="2466975"/>
            <a:ext cx="7" cy="2438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Elaborazione alternativa 29">
            <a:extLst>
              <a:ext uri="{FF2B5EF4-FFF2-40B4-BE49-F238E27FC236}">
                <a16:creationId xmlns:a16="http://schemas.microsoft.com/office/drawing/2014/main" id="{E5CAFF53-7D7B-4121-8F12-7BF49F9C29BD}"/>
              </a:ext>
            </a:extLst>
          </p:cNvPr>
          <p:cNvSpPr/>
          <p:nvPr/>
        </p:nvSpPr>
        <p:spPr>
          <a:xfrm>
            <a:off x="716770" y="4905375"/>
            <a:ext cx="2424099" cy="1323975"/>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Recovered with return to </a:t>
            </a:r>
            <a:r>
              <a:rPr lang="en-GB" sz="2400">
                <a:solidFill>
                  <a:schemeClr val="tx1"/>
                </a:solidFill>
              </a:rPr>
              <a:t>healthy liver</a:t>
            </a:r>
            <a:endParaRPr lang="en-GB" sz="2400" dirty="0">
              <a:solidFill>
                <a:schemeClr val="tx1"/>
              </a:solidFill>
            </a:endParaRPr>
          </a:p>
        </p:txBody>
      </p:sp>
      <p:cxnSp>
        <p:nvCxnSpPr>
          <p:cNvPr id="32" name="Connettore 2 31">
            <a:extLst>
              <a:ext uri="{FF2B5EF4-FFF2-40B4-BE49-F238E27FC236}">
                <a16:creationId xmlns:a16="http://schemas.microsoft.com/office/drawing/2014/main" id="{C864978A-4DB6-4DA3-840D-4BEB642F740E}"/>
              </a:ext>
            </a:extLst>
          </p:cNvPr>
          <p:cNvCxnSpPr>
            <a:cxnSpLocks/>
            <a:stCxn id="15" idx="3"/>
            <a:endCxn id="16" idx="1"/>
          </p:cNvCxnSpPr>
          <p:nvPr/>
        </p:nvCxnSpPr>
        <p:spPr>
          <a:xfrm flipV="1">
            <a:off x="2771775" y="2238375"/>
            <a:ext cx="3009900" cy="95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6" name="CasellaDiTesto 35">
            <a:extLst>
              <a:ext uri="{FF2B5EF4-FFF2-40B4-BE49-F238E27FC236}">
                <a16:creationId xmlns:a16="http://schemas.microsoft.com/office/drawing/2014/main" id="{A0EBE687-DB07-4240-B011-28E729631542}"/>
              </a:ext>
            </a:extLst>
          </p:cNvPr>
          <p:cNvSpPr txBox="1"/>
          <p:nvPr/>
        </p:nvSpPr>
        <p:spPr>
          <a:xfrm>
            <a:off x="3495675" y="1837254"/>
            <a:ext cx="1914517" cy="369332"/>
          </a:xfrm>
          <a:prstGeom prst="rect">
            <a:avLst/>
          </a:prstGeom>
          <a:noFill/>
        </p:spPr>
        <p:txBody>
          <a:bodyPr wrap="square" rtlCol="0">
            <a:spAutoFit/>
          </a:bodyPr>
          <a:lstStyle/>
          <a:p>
            <a:r>
              <a:rPr lang="en-GB" dirty="0"/>
              <a:t>30% progresses to</a:t>
            </a:r>
          </a:p>
        </p:txBody>
      </p:sp>
      <p:cxnSp>
        <p:nvCxnSpPr>
          <p:cNvPr id="37" name="Connettore 2 36">
            <a:extLst>
              <a:ext uri="{FF2B5EF4-FFF2-40B4-BE49-F238E27FC236}">
                <a16:creationId xmlns:a16="http://schemas.microsoft.com/office/drawing/2014/main" id="{83E986A5-C724-4750-AC5F-4CB8F3273ABB}"/>
              </a:ext>
            </a:extLst>
          </p:cNvPr>
          <p:cNvCxnSpPr>
            <a:cxnSpLocks/>
          </p:cNvCxnSpPr>
          <p:nvPr/>
        </p:nvCxnSpPr>
        <p:spPr>
          <a:xfrm>
            <a:off x="6624630" y="2466975"/>
            <a:ext cx="8" cy="5143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8" name="Elaborazione alternativa 37">
            <a:extLst>
              <a:ext uri="{FF2B5EF4-FFF2-40B4-BE49-F238E27FC236}">
                <a16:creationId xmlns:a16="http://schemas.microsoft.com/office/drawing/2014/main" id="{D555D752-9E91-4C31-B071-063E96197C5F}"/>
              </a:ext>
            </a:extLst>
          </p:cNvPr>
          <p:cNvSpPr/>
          <p:nvPr/>
        </p:nvSpPr>
        <p:spPr>
          <a:xfrm>
            <a:off x="5410192" y="3042864"/>
            <a:ext cx="2424099" cy="1323975"/>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No clinical signs in the early phases</a:t>
            </a:r>
          </a:p>
        </p:txBody>
      </p:sp>
      <p:sp>
        <p:nvSpPr>
          <p:cNvPr id="39" name="CasellaDiTesto 38">
            <a:extLst>
              <a:ext uri="{FF2B5EF4-FFF2-40B4-BE49-F238E27FC236}">
                <a16:creationId xmlns:a16="http://schemas.microsoft.com/office/drawing/2014/main" id="{FB62D96E-7F58-4E3B-B1FF-72B5D6BE682C}"/>
              </a:ext>
            </a:extLst>
          </p:cNvPr>
          <p:cNvSpPr txBox="1"/>
          <p:nvPr/>
        </p:nvSpPr>
        <p:spPr>
          <a:xfrm>
            <a:off x="1145398" y="422146"/>
            <a:ext cx="1566828" cy="1200329"/>
          </a:xfrm>
          <a:prstGeom prst="rect">
            <a:avLst/>
          </a:prstGeom>
          <a:noFill/>
          <a:ln>
            <a:solidFill>
              <a:schemeClr val="accent5"/>
            </a:solidFill>
          </a:ln>
        </p:spPr>
        <p:txBody>
          <a:bodyPr wrap="square" rtlCol="0">
            <a:spAutoFit/>
          </a:bodyPr>
          <a:lstStyle/>
          <a:p>
            <a:r>
              <a:rPr lang="en-GB" dirty="0"/>
              <a:t>Chemicals</a:t>
            </a:r>
          </a:p>
          <a:p>
            <a:r>
              <a:rPr lang="en-GB" dirty="0"/>
              <a:t>Drugs</a:t>
            </a:r>
          </a:p>
          <a:p>
            <a:r>
              <a:rPr lang="en-GB" dirty="0"/>
              <a:t>Viral infection</a:t>
            </a:r>
          </a:p>
          <a:p>
            <a:r>
              <a:rPr lang="en-GB" dirty="0"/>
              <a:t>Mycotoxins</a:t>
            </a:r>
          </a:p>
        </p:txBody>
      </p:sp>
      <p:sp>
        <p:nvSpPr>
          <p:cNvPr id="40" name="CasellaDiTesto 39">
            <a:extLst>
              <a:ext uri="{FF2B5EF4-FFF2-40B4-BE49-F238E27FC236}">
                <a16:creationId xmlns:a16="http://schemas.microsoft.com/office/drawing/2014/main" id="{334F56E8-46E0-4810-9B62-9B9DDD7A73FA}"/>
              </a:ext>
            </a:extLst>
          </p:cNvPr>
          <p:cNvSpPr txBox="1"/>
          <p:nvPr/>
        </p:nvSpPr>
        <p:spPr>
          <a:xfrm>
            <a:off x="6136480" y="422146"/>
            <a:ext cx="1862122" cy="1200329"/>
          </a:xfrm>
          <a:prstGeom prst="rect">
            <a:avLst/>
          </a:prstGeom>
          <a:noFill/>
          <a:ln>
            <a:solidFill>
              <a:schemeClr val="accent5"/>
            </a:solidFill>
          </a:ln>
        </p:spPr>
        <p:txBody>
          <a:bodyPr wrap="square" rtlCol="0">
            <a:spAutoFit/>
          </a:bodyPr>
          <a:lstStyle/>
          <a:p>
            <a:r>
              <a:rPr lang="en-GB" dirty="0"/>
              <a:t>Chemicals</a:t>
            </a:r>
          </a:p>
          <a:p>
            <a:r>
              <a:rPr lang="en-GB" dirty="0"/>
              <a:t>Toxins</a:t>
            </a:r>
          </a:p>
          <a:p>
            <a:r>
              <a:rPr lang="en-GB" dirty="0"/>
              <a:t>Viral infection</a:t>
            </a:r>
          </a:p>
          <a:p>
            <a:r>
              <a:rPr lang="en-GB" dirty="0"/>
              <a:t>Copper toxicosis</a:t>
            </a:r>
          </a:p>
        </p:txBody>
      </p:sp>
      <p:sp>
        <p:nvSpPr>
          <p:cNvPr id="42" name="CasellaDiTesto 41">
            <a:extLst>
              <a:ext uri="{FF2B5EF4-FFF2-40B4-BE49-F238E27FC236}">
                <a16:creationId xmlns:a16="http://schemas.microsoft.com/office/drawing/2014/main" id="{BDE3422D-F685-46DF-945B-B4BE5A0301A5}"/>
              </a:ext>
            </a:extLst>
          </p:cNvPr>
          <p:cNvSpPr txBox="1"/>
          <p:nvPr/>
        </p:nvSpPr>
        <p:spPr>
          <a:xfrm>
            <a:off x="184603" y="2873325"/>
            <a:ext cx="1566828" cy="1200329"/>
          </a:xfrm>
          <a:prstGeom prst="rect">
            <a:avLst/>
          </a:prstGeom>
          <a:noFill/>
          <a:ln>
            <a:solidFill>
              <a:schemeClr val="accent5"/>
            </a:solidFill>
          </a:ln>
        </p:spPr>
        <p:txBody>
          <a:bodyPr wrap="square" rtlCol="0">
            <a:spAutoFit/>
          </a:bodyPr>
          <a:lstStyle/>
          <a:p>
            <a:r>
              <a:rPr lang="en-GB" dirty="0"/>
              <a:t>Silymarin</a:t>
            </a:r>
          </a:p>
          <a:p>
            <a:r>
              <a:rPr lang="en-GB" dirty="0"/>
              <a:t>SAMe</a:t>
            </a:r>
          </a:p>
          <a:p>
            <a:r>
              <a:rPr lang="en-GB" dirty="0"/>
              <a:t>Antioxidants</a:t>
            </a:r>
          </a:p>
          <a:p>
            <a:r>
              <a:rPr lang="en-GB" dirty="0" err="1"/>
              <a:t>Symptomatics</a:t>
            </a:r>
            <a:endParaRPr lang="en-GB" dirty="0"/>
          </a:p>
        </p:txBody>
      </p:sp>
      <p:sp>
        <p:nvSpPr>
          <p:cNvPr id="43" name="CasellaDiTesto 42">
            <a:extLst>
              <a:ext uri="{FF2B5EF4-FFF2-40B4-BE49-F238E27FC236}">
                <a16:creationId xmlns:a16="http://schemas.microsoft.com/office/drawing/2014/main" id="{6D50D087-1810-4F70-B73B-2F0271CC8DAD}"/>
              </a:ext>
            </a:extLst>
          </p:cNvPr>
          <p:cNvSpPr txBox="1"/>
          <p:nvPr/>
        </p:nvSpPr>
        <p:spPr>
          <a:xfrm>
            <a:off x="7343822" y="4752022"/>
            <a:ext cx="1647778" cy="1477328"/>
          </a:xfrm>
          <a:prstGeom prst="rect">
            <a:avLst/>
          </a:prstGeom>
          <a:noFill/>
          <a:ln>
            <a:solidFill>
              <a:schemeClr val="accent5"/>
            </a:solidFill>
          </a:ln>
        </p:spPr>
        <p:txBody>
          <a:bodyPr wrap="square" rtlCol="0">
            <a:spAutoFit/>
          </a:bodyPr>
          <a:lstStyle/>
          <a:p>
            <a:r>
              <a:rPr lang="en-GB" dirty="0"/>
              <a:t>Silymarin</a:t>
            </a:r>
          </a:p>
          <a:p>
            <a:r>
              <a:rPr lang="en-GB" dirty="0"/>
              <a:t>SAMe</a:t>
            </a:r>
          </a:p>
          <a:p>
            <a:r>
              <a:rPr lang="en-GB" dirty="0"/>
              <a:t>Antioxidants</a:t>
            </a:r>
          </a:p>
          <a:p>
            <a:r>
              <a:rPr lang="en-GB" dirty="0"/>
              <a:t>Zinc</a:t>
            </a:r>
          </a:p>
          <a:p>
            <a:r>
              <a:rPr lang="en-GB" dirty="0"/>
              <a:t>Corticosteroids</a:t>
            </a:r>
          </a:p>
        </p:txBody>
      </p:sp>
      <p:cxnSp>
        <p:nvCxnSpPr>
          <p:cNvPr id="46" name="Connettore 2 45">
            <a:extLst>
              <a:ext uri="{FF2B5EF4-FFF2-40B4-BE49-F238E27FC236}">
                <a16:creationId xmlns:a16="http://schemas.microsoft.com/office/drawing/2014/main" id="{7140F910-06AC-4F86-88C8-143AF7FA9AA0}"/>
              </a:ext>
            </a:extLst>
          </p:cNvPr>
          <p:cNvCxnSpPr>
            <a:cxnSpLocks/>
          </p:cNvCxnSpPr>
          <p:nvPr/>
        </p:nvCxnSpPr>
        <p:spPr>
          <a:xfrm>
            <a:off x="6622233" y="4366839"/>
            <a:ext cx="8" cy="5143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7" name="Elaborazione alternativa 46">
            <a:extLst>
              <a:ext uri="{FF2B5EF4-FFF2-40B4-BE49-F238E27FC236}">
                <a16:creationId xmlns:a16="http://schemas.microsoft.com/office/drawing/2014/main" id="{0CF335EC-ACA3-4F7F-9DF7-7B463DBD69C2}"/>
              </a:ext>
            </a:extLst>
          </p:cNvPr>
          <p:cNvSpPr/>
          <p:nvPr/>
        </p:nvSpPr>
        <p:spPr>
          <a:xfrm>
            <a:off x="4791083" y="4952253"/>
            <a:ext cx="2424099" cy="1323975"/>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Inflammation</a:t>
            </a:r>
          </a:p>
          <a:p>
            <a:pPr algn="ctr"/>
            <a:r>
              <a:rPr lang="en-GB" sz="2400" dirty="0">
                <a:solidFill>
                  <a:schemeClr val="tx1"/>
                </a:solidFill>
              </a:rPr>
              <a:t>Fibrosis</a:t>
            </a:r>
          </a:p>
          <a:p>
            <a:pPr algn="ctr"/>
            <a:r>
              <a:rPr lang="en-GB" sz="2400" dirty="0">
                <a:solidFill>
                  <a:schemeClr val="tx1"/>
                </a:solidFill>
              </a:rPr>
              <a:t>Cirrhosis</a:t>
            </a:r>
          </a:p>
        </p:txBody>
      </p:sp>
      <p:pic>
        <p:nvPicPr>
          <p:cNvPr id="49" name="Immagine 48">
            <a:extLst>
              <a:ext uri="{FF2B5EF4-FFF2-40B4-BE49-F238E27FC236}">
                <a16:creationId xmlns:a16="http://schemas.microsoft.com/office/drawing/2014/main" id="{6ECF2497-8D3E-4228-B554-7FDE213031E3}"/>
              </a:ext>
            </a:extLst>
          </p:cNvPr>
          <p:cNvPicPr>
            <a:picLocks noChangeAspect="1"/>
          </p:cNvPicPr>
          <p:nvPr/>
        </p:nvPicPr>
        <p:blipFill>
          <a:blip r:embed="rId2"/>
          <a:stretch>
            <a:fillRect/>
          </a:stretch>
        </p:blipFill>
        <p:spPr>
          <a:xfrm>
            <a:off x="2519371" y="2686050"/>
            <a:ext cx="2638425" cy="1733550"/>
          </a:xfrm>
          <a:prstGeom prst="rect">
            <a:avLst/>
          </a:prstGeom>
        </p:spPr>
      </p:pic>
      <p:sp>
        <p:nvSpPr>
          <p:cNvPr id="20" name="CasellaDiTesto 19">
            <a:extLst>
              <a:ext uri="{FF2B5EF4-FFF2-40B4-BE49-F238E27FC236}">
                <a16:creationId xmlns:a16="http://schemas.microsoft.com/office/drawing/2014/main" id="{8E8503B8-3979-436C-8C3D-81FE5F8ABA80}"/>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595611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E34BE394-E2B0-448B-BCF2-945B9FACF248}"/>
              </a:ext>
            </a:extLst>
          </p:cNvPr>
          <p:cNvSpPr txBox="1">
            <a:spLocks/>
          </p:cNvSpPr>
          <p:nvPr/>
        </p:nvSpPr>
        <p:spPr>
          <a:xfrm>
            <a:off x="1916906" y="295275"/>
            <a:ext cx="5310188" cy="581024"/>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400" dirty="0">
                <a:solidFill>
                  <a:srgbClr val="00B0F0"/>
                </a:solidFill>
                <a:latin typeface="+mn-lt"/>
              </a:rPr>
              <a:t>Cholangitis – </a:t>
            </a:r>
            <a:r>
              <a:rPr lang="en-GB" sz="3400" dirty="0" err="1">
                <a:solidFill>
                  <a:srgbClr val="00B0F0"/>
                </a:solidFill>
                <a:latin typeface="+mn-lt"/>
              </a:rPr>
              <a:t>Cholangio</a:t>
            </a:r>
            <a:r>
              <a:rPr lang="en-GB" sz="3400" dirty="0">
                <a:solidFill>
                  <a:srgbClr val="00B0F0"/>
                </a:solidFill>
                <a:latin typeface="+mn-lt"/>
              </a:rPr>
              <a:t>-hepatitis</a:t>
            </a:r>
          </a:p>
        </p:txBody>
      </p:sp>
      <p:cxnSp>
        <p:nvCxnSpPr>
          <p:cNvPr id="5" name="Connettore 2 4">
            <a:extLst>
              <a:ext uri="{FF2B5EF4-FFF2-40B4-BE49-F238E27FC236}">
                <a16:creationId xmlns:a16="http://schemas.microsoft.com/office/drawing/2014/main" id="{5D090096-72EA-4483-9D8D-7BAC3ADBD1A7}"/>
              </a:ext>
            </a:extLst>
          </p:cNvPr>
          <p:cNvCxnSpPr>
            <a:cxnSpLocks/>
            <a:endCxn id="7" idx="0"/>
          </p:cNvCxnSpPr>
          <p:nvPr/>
        </p:nvCxnSpPr>
        <p:spPr>
          <a:xfrm flipH="1">
            <a:off x="2028825" y="854075"/>
            <a:ext cx="2324100" cy="11747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Connettore 2 5">
            <a:extLst>
              <a:ext uri="{FF2B5EF4-FFF2-40B4-BE49-F238E27FC236}">
                <a16:creationId xmlns:a16="http://schemas.microsoft.com/office/drawing/2014/main" id="{F33E7C95-2FC3-4459-A2B5-F799621D2044}"/>
              </a:ext>
            </a:extLst>
          </p:cNvPr>
          <p:cNvCxnSpPr>
            <a:cxnSpLocks/>
            <a:endCxn id="8" idx="0"/>
          </p:cNvCxnSpPr>
          <p:nvPr/>
        </p:nvCxnSpPr>
        <p:spPr>
          <a:xfrm>
            <a:off x="4352925" y="854075"/>
            <a:ext cx="2371725" cy="11652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Elaborazione alternativa 6">
            <a:extLst>
              <a:ext uri="{FF2B5EF4-FFF2-40B4-BE49-F238E27FC236}">
                <a16:creationId xmlns:a16="http://schemas.microsoft.com/office/drawing/2014/main" id="{792E9DC7-6331-434E-9AAC-16182B87C398}"/>
              </a:ext>
            </a:extLst>
          </p:cNvPr>
          <p:cNvSpPr/>
          <p:nvPr/>
        </p:nvSpPr>
        <p:spPr>
          <a:xfrm>
            <a:off x="1085850" y="2028825"/>
            <a:ext cx="1885950" cy="438150"/>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Neutrophilic</a:t>
            </a:r>
          </a:p>
        </p:txBody>
      </p:sp>
      <p:sp>
        <p:nvSpPr>
          <p:cNvPr id="8" name="Elaborazione alternativa 7">
            <a:extLst>
              <a:ext uri="{FF2B5EF4-FFF2-40B4-BE49-F238E27FC236}">
                <a16:creationId xmlns:a16="http://schemas.microsoft.com/office/drawing/2014/main" id="{7A82D365-6AC4-4D73-8934-812499BDB9A7}"/>
              </a:ext>
            </a:extLst>
          </p:cNvPr>
          <p:cNvSpPr/>
          <p:nvPr/>
        </p:nvSpPr>
        <p:spPr>
          <a:xfrm>
            <a:off x="5781675" y="2019300"/>
            <a:ext cx="1885950" cy="438150"/>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Lymphocytic</a:t>
            </a:r>
          </a:p>
        </p:txBody>
      </p:sp>
      <p:cxnSp>
        <p:nvCxnSpPr>
          <p:cNvPr id="11" name="Connettore 2 10">
            <a:extLst>
              <a:ext uri="{FF2B5EF4-FFF2-40B4-BE49-F238E27FC236}">
                <a16:creationId xmlns:a16="http://schemas.microsoft.com/office/drawing/2014/main" id="{7EE06082-9F64-47AC-8573-6DA96C277BC1}"/>
              </a:ext>
            </a:extLst>
          </p:cNvPr>
          <p:cNvCxnSpPr>
            <a:cxnSpLocks/>
            <a:stCxn id="7" idx="2"/>
            <a:endCxn id="13" idx="0"/>
          </p:cNvCxnSpPr>
          <p:nvPr/>
        </p:nvCxnSpPr>
        <p:spPr>
          <a:xfrm flipH="1">
            <a:off x="921544" y="2466975"/>
            <a:ext cx="1107281" cy="13843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nettore 2 11">
            <a:extLst>
              <a:ext uri="{FF2B5EF4-FFF2-40B4-BE49-F238E27FC236}">
                <a16:creationId xmlns:a16="http://schemas.microsoft.com/office/drawing/2014/main" id="{6B8FE7D4-9F68-4C44-85EE-D70B653528E2}"/>
              </a:ext>
            </a:extLst>
          </p:cNvPr>
          <p:cNvCxnSpPr>
            <a:cxnSpLocks/>
            <a:stCxn id="7" idx="2"/>
            <a:endCxn id="14" idx="0"/>
          </p:cNvCxnSpPr>
          <p:nvPr/>
        </p:nvCxnSpPr>
        <p:spPr>
          <a:xfrm>
            <a:off x="2028825" y="2466975"/>
            <a:ext cx="1245394" cy="13843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Elaborazione alternativa 12">
            <a:extLst>
              <a:ext uri="{FF2B5EF4-FFF2-40B4-BE49-F238E27FC236}">
                <a16:creationId xmlns:a16="http://schemas.microsoft.com/office/drawing/2014/main" id="{9910C5C9-8EE9-4440-AC50-2805BA65AB0C}"/>
              </a:ext>
            </a:extLst>
          </p:cNvPr>
          <p:cNvSpPr/>
          <p:nvPr/>
        </p:nvSpPr>
        <p:spPr>
          <a:xfrm>
            <a:off x="78581" y="3851275"/>
            <a:ext cx="1685925" cy="438150"/>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ACUTE</a:t>
            </a:r>
          </a:p>
        </p:txBody>
      </p:sp>
      <p:sp>
        <p:nvSpPr>
          <p:cNvPr id="14" name="Elaborazione alternativa 13">
            <a:extLst>
              <a:ext uri="{FF2B5EF4-FFF2-40B4-BE49-F238E27FC236}">
                <a16:creationId xmlns:a16="http://schemas.microsoft.com/office/drawing/2014/main" id="{DF6B9CE4-3809-4BFE-B11E-7BD65F85F260}"/>
              </a:ext>
            </a:extLst>
          </p:cNvPr>
          <p:cNvSpPr/>
          <p:nvPr/>
        </p:nvSpPr>
        <p:spPr>
          <a:xfrm>
            <a:off x="2431256" y="3851275"/>
            <a:ext cx="1685925" cy="438150"/>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CHRONIC</a:t>
            </a:r>
          </a:p>
        </p:txBody>
      </p:sp>
      <p:cxnSp>
        <p:nvCxnSpPr>
          <p:cNvPr id="19" name="Connettore 2 18">
            <a:extLst>
              <a:ext uri="{FF2B5EF4-FFF2-40B4-BE49-F238E27FC236}">
                <a16:creationId xmlns:a16="http://schemas.microsoft.com/office/drawing/2014/main" id="{E95E74A3-B029-4066-A327-3D88EC0E63CA}"/>
              </a:ext>
            </a:extLst>
          </p:cNvPr>
          <p:cNvCxnSpPr>
            <a:cxnSpLocks/>
            <a:endCxn id="21" idx="0"/>
          </p:cNvCxnSpPr>
          <p:nvPr/>
        </p:nvCxnSpPr>
        <p:spPr>
          <a:xfrm flipH="1">
            <a:off x="5693569" y="2470151"/>
            <a:ext cx="1107281" cy="13843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nettore 2 19">
            <a:extLst>
              <a:ext uri="{FF2B5EF4-FFF2-40B4-BE49-F238E27FC236}">
                <a16:creationId xmlns:a16="http://schemas.microsoft.com/office/drawing/2014/main" id="{90C58864-5D18-490A-B63F-3D5C882A3982}"/>
              </a:ext>
            </a:extLst>
          </p:cNvPr>
          <p:cNvCxnSpPr>
            <a:cxnSpLocks/>
            <a:endCxn id="22" idx="0"/>
          </p:cNvCxnSpPr>
          <p:nvPr/>
        </p:nvCxnSpPr>
        <p:spPr>
          <a:xfrm>
            <a:off x="6800850" y="2470151"/>
            <a:ext cx="1245394" cy="13843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Elaborazione alternativa 20">
            <a:extLst>
              <a:ext uri="{FF2B5EF4-FFF2-40B4-BE49-F238E27FC236}">
                <a16:creationId xmlns:a16="http://schemas.microsoft.com/office/drawing/2014/main" id="{1D7A87B8-4D08-4DEC-B062-56D0F5E00C0A}"/>
              </a:ext>
            </a:extLst>
          </p:cNvPr>
          <p:cNvSpPr/>
          <p:nvPr/>
        </p:nvSpPr>
        <p:spPr>
          <a:xfrm>
            <a:off x="4850606" y="3854451"/>
            <a:ext cx="1685925" cy="438150"/>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ACUTE</a:t>
            </a:r>
          </a:p>
        </p:txBody>
      </p:sp>
      <p:sp>
        <p:nvSpPr>
          <p:cNvPr id="22" name="Elaborazione alternativa 21">
            <a:extLst>
              <a:ext uri="{FF2B5EF4-FFF2-40B4-BE49-F238E27FC236}">
                <a16:creationId xmlns:a16="http://schemas.microsoft.com/office/drawing/2014/main" id="{BA6F7447-3B4C-4908-90A9-A4B0843E30E5}"/>
              </a:ext>
            </a:extLst>
          </p:cNvPr>
          <p:cNvSpPr/>
          <p:nvPr/>
        </p:nvSpPr>
        <p:spPr>
          <a:xfrm>
            <a:off x="7203281" y="3854451"/>
            <a:ext cx="1685925" cy="438150"/>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CHRONIC</a:t>
            </a:r>
          </a:p>
        </p:txBody>
      </p:sp>
      <p:sp>
        <p:nvSpPr>
          <p:cNvPr id="23" name="CasellaDiTesto 22">
            <a:extLst>
              <a:ext uri="{FF2B5EF4-FFF2-40B4-BE49-F238E27FC236}">
                <a16:creationId xmlns:a16="http://schemas.microsoft.com/office/drawing/2014/main" id="{431934BB-39C4-4FAD-9019-B645EAC43678}"/>
              </a:ext>
            </a:extLst>
          </p:cNvPr>
          <p:cNvSpPr txBox="1"/>
          <p:nvPr/>
        </p:nvSpPr>
        <p:spPr>
          <a:xfrm>
            <a:off x="1133491" y="4911546"/>
            <a:ext cx="2724133" cy="1477328"/>
          </a:xfrm>
          <a:prstGeom prst="rect">
            <a:avLst/>
          </a:prstGeom>
          <a:noFill/>
          <a:ln>
            <a:solidFill>
              <a:schemeClr val="accent5"/>
            </a:solidFill>
          </a:ln>
        </p:spPr>
        <p:txBody>
          <a:bodyPr wrap="square" rtlCol="0">
            <a:spAutoFit/>
          </a:bodyPr>
          <a:lstStyle/>
          <a:p>
            <a:r>
              <a:rPr lang="en-GB" dirty="0"/>
              <a:t>Broad-spectrum antibiotic</a:t>
            </a:r>
          </a:p>
          <a:p>
            <a:r>
              <a:rPr lang="en-GB" dirty="0"/>
              <a:t>SAMe</a:t>
            </a:r>
          </a:p>
          <a:p>
            <a:r>
              <a:rPr lang="en-GB" dirty="0"/>
              <a:t>Vitamin E</a:t>
            </a:r>
          </a:p>
          <a:p>
            <a:r>
              <a:rPr lang="en-GB" dirty="0"/>
              <a:t>Vitamin B group</a:t>
            </a:r>
          </a:p>
          <a:p>
            <a:r>
              <a:rPr lang="en-GB" dirty="0" err="1"/>
              <a:t>Ursodeoxycholic</a:t>
            </a:r>
            <a:r>
              <a:rPr lang="en-GB" dirty="0"/>
              <a:t> acid</a:t>
            </a:r>
          </a:p>
        </p:txBody>
      </p:sp>
      <p:sp>
        <p:nvSpPr>
          <p:cNvPr id="24" name="CasellaDiTesto 23">
            <a:extLst>
              <a:ext uri="{FF2B5EF4-FFF2-40B4-BE49-F238E27FC236}">
                <a16:creationId xmlns:a16="http://schemas.microsoft.com/office/drawing/2014/main" id="{B4A2D243-4D35-4073-B78F-401F8234CF46}"/>
              </a:ext>
            </a:extLst>
          </p:cNvPr>
          <p:cNvSpPr txBox="1"/>
          <p:nvPr/>
        </p:nvSpPr>
        <p:spPr>
          <a:xfrm>
            <a:off x="742966" y="1002693"/>
            <a:ext cx="2531252" cy="369332"/>
          </a:xfrm>
          <a:prstGeom prst="rect">
            <a:avLst/>
          </a:prstGeom>
          <a:noFill/>
          <a:ln>
            <a:solidFill>
              <a:schemeClr val="accent5"/>
            </a:solidFill>
          </a:ln>
        </p:spPr>
        <p:txBody>
          <a:bodyPr wrap="square" rtlCol="0">
            <a:spAutoFit/>
          </a:bodyPr>
          <a:lstStyle/>
          <a:p>
            <a:r>
              <a:rPr lang="en-GB" dirty="0"/>
              <a:t>Young; middle-aged cats</a:t>
            </a:r>
          </a:p>
        </p:txBody>
      </p:sp>
      <p:sp>
        <p:nvSpPr>
          <p:cNvPr id="25" name="CasellaDiTesto 24">
            <a:extLst>
              <a:ext uri="{FF2B5EF4-FFF2-40B4-BE49-F238E27FC236}">
                <a16:creationId xmlns:a16="http://schemas.microsoft.com/office/drawing/2014/main" id="{FD1874A9-0F7E-441B-B759-193F7CAA5D09}"/>
              </a:ext>
            </a:extLst>
          </p:cNvPr>
          <p:cNvSpPr txBox="1"/>
          <p:nvPr/>
        </p:nvSpPr>
        <p:spPr>
          <a:xfrm>
            <a:off x="5538787" y="1002693"/>
            <a:ext cx="2531252" cy="369332"/>
          </a:xfrm>
          <a:prstGeom prst="rect">
            <a:avLst/>
          </a:prstGeom>
          <a:noFill/>
          <a:ln>
            <a:solidFill>
              <a:schemeClr val="accent5"/>
            </a:solidFill>
          </a:ln>
        </p:spPr>
        <p:txBody>
          <a:bodyPr wrap="square" rtlCol="0">
            <a:spAutoFit/>
          </a:bodyPr>
          <a:lstStyle/>
          <a:p>
            <a:r>
              <a:rPr lang="en-GB" dirty="0"/>
              <a:t>Middle-aged; older cats</a:t>
            </a:r>
          </a:p>
        </p:txBody>
      </p:sp>
      <p:sp>
        <p:nvSpPr>
          <p:cNvPr id="26" name="CasellaDiTesto 25">
            <a:extLst>
              <a:ext uri="{FF2B5EF4-FFF2-40B4-BE49-F238E27FC236}">
                <a16:creationId xmlns:a16="http://schemas.microsoft.com/office/drawing/2014/main" id="{D7A982D1-C77F-44BB-801A-52A27AE91166}"/>
              </a:ext>
            </a:extLst>
          </p:cNvPr>
          <p:cNvSpPr txBox="1"/>
          <p:nvPr/>
        </p:nvSpPr>
        <p:spPr>
          <a:xfrm>
            <a:off x="5200650" y="4911546"/>
            <a:ext cx="3688556" cy="1477328"/>
          </a:xfrm>
          <a:prstGeom prst="rect">
            <a:avLst/>
          </a:prstGeom>
          <a:noFill/>
          <a:ln>
            <a:solidFill>
              <a:schemeClr val="accent5"/>
            </a:solidFill>
          </a:ln>
        </p:spPr>
        <p:txBody>
          <a:bodyPr wrap="square" rtlCol="0">
            <a:spAutoFit/>
          </a:bodyPr>
          <a:lstStyle/>
          <a:p>
            <a:r>
              <a:rPr lang="en-GB" dirty="0"/>
              <a:t>Broad-spectrum antibiotic</a:t>
            </a:r>
          </a:p>
          <a:p>
            <a:r>
              <a:rPr lang="en-GB" dirty="0"/>
              <a:t>SAMe</a:t>
            </a:r>
          </a:p>
          <a:p>
            <a:r>
              <a:rPr lang="en-GB" dirty="0"/>
              <a:t>Vitamin E</a:t>
            </a:r>
          </a:p>
          <a:p>
            <a:r>
              <a:rPr lang="en-GB" dirty="0"/>
              <a:t>Vitamin B group</a:t>
            </a:r>
          </a:p>
          <a:p>
            <a:r>
              <a:rPr lang="en-GB" dirty="0"/>
              <a:t>Immunomodulators/Glucocorticoids</a:t>
            </a:r>
          </a:p>
        </p:txBody>
      </p:sp>
      <p:pic>
        <p:nvPicPr>
          <p:cNvPr id="27" name="Immagine 26">
            <a:extLst>
              <a:ext uri="{FF2B5EF4-FFF2-40B4-BE49-F238E27FC236}">
                <a16:creationId xmlns:a16="http://schemas.microsoft.com/office/drawing/2014/main" id="{BE1DC50D-8525-4659-A426-E46D81847202}"/>
              </a:ext>
            </a:extLst>
          </p:cNvPr>
          <p:cNvPicPr>
            <a:picLocks noChangeAspect="1"/>
          </p:cNvPicPr>
          <p:nvPr/>
        </p:nvPicPr>
        <p:blipFill>
          <a:blip r:embed="rId2"/>
          <a:stretch>
            <a:fillRect/>
          </a:stretch>
        </p:blipFill>
        <p:spPr>
          <a:xfrm>
            <a:off x="3369486" y="1495244"/>
            <a:ext cx="2133600" cy="2133600"/>
          </a:xfrm>
          <a:prstGeom prst="rect">
            <a:avLst/>
          </a:prstGeom>
        </p:spPr>
      </p:pic>
      <p:sp>
        <p:nvSpPr>
          <p:cNvPr id="28" name="CasellaDiTesto 27">
            <a:extLst>
              <a:ext uri="{FF2B5EF4-FFF2-40B4-BE49-F238E27FC236}">
                <a16:creationId xmlns:a16="http://schemas.microsoft.com/office/drawing/2014/main" id="{E267FFBB-1914-4C6B-A43C-81EDC7FA94EB}"/>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632905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a:extLst>
              <a:ext uri="{FF2B5EF4-FFF2-40B4-BE49-F238E27FC236}">
                <a16:creationId xmlns:a16="http://schemas.microsoft.com/office/drawing/2014/main" id="{0AD0E3B7-1B2D-4A7E-B59C-DB7B83B505D5}"/>
              </a:ext>
            </a:extLst>
          </p:cNvPr>
          <p:cNvSpPr txBox="1">
            <a:spLocks/>
          </p:cNvSpPr>
          <p:nvPr/>
        </p:nvSpPr>
        <p:spPr>
          <a:xfrm>
            <a:off x="407191" y="0"/>
            <a:ext cx="8079584" cy="1158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B0F0"/>
                </a:solidFill>
                <a:latin typeface="+mn-lt"/>
              </a:rPr>
              <a:t>Main liver detoxification pathways</a:t>
            </a:r>
            <a:endParaRPr lang="en-GB" b="1" dirty="0">
              <a:solidFill>
                <a:srgbClr val="00B0F0"/>
              </a:solidFill>
              <a:latin typeface="+mn-lt"/>
            </a:endParaRPr>
          </a:p>
        </p:txBody>
      </p:sp>
      <p:pic>
        <p:nvPicPr>
          <p:cNvPr id="4" name="Picture 6" descr="Schema SAMe">
            <a:extLst>
              <a:ext uri="{FF2B5EF4-FFF2-40B4-BE49-F238E27FC236}">
                <a16:creationId xmlns:a16="http://schemas.microsoft.com/office/drawing/2014/main" id="{501B4B07-DA32-4B4B-B6AC-6CD8555409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72" y="914400"/>
            <a:ext cx="7431741" cy="5768974"/>
          </a:xfrm>
          <a:prstGeom prst="rect">
            <a:avLst/>
          </a:prstGeom>
        </p:spPr>
      </p:pic>
      <p:sp>
        <p:nvSpPr>
          <p:cNvPr id="5" name="Ovale 4">
            <a:extLst>
              <a:ext uri="{FF2B5EF4-FFF2-40B4-BE49-F238E27FC236}">
                <a16:creationId xmlns:a16="http://schemas.microsoft.com/office/drawing/2014/main" id="{31441504-D01B-481E-B929-BD777407F0C0}"/>
              </a:ext>
            </a:extLst>
          </p:cNvPr>
          <p:cNvSpPr/>
          <p:nvPr/>
        </p:nvSpPr>
        <p:spPr>
          <a:xfrm>
            <a:off x="2752257" y="1943098"/>
            <a:ext cx="2915118" cy="81915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e 5">
            <a:extLst>
              <a:ext uri="{FF2B5EF4-FFF2-40B4-BE49-F238E27FC236}">
                <a16:creationId xmlns:a16="http://schemas.microsoft.com/office/drawing/2014/main" id="{00986590-C7B6-41EE-BF79-1572BC0C1360}"/>
              </a:ext>
            </a:extLst>
          </p:cNvPr>
          <p:cNvSpPr/>
          <p:nvPr/>
        </p:nvSpPr>
        <p:spPr>
          <a:xfrm>
            <a:off x="1828800" y="1943098"/>
            <a:ext cx="1019176" cy="523877"/>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e 6">
            <a:extLst>
              <a:ext uri="{FF2B5EF4-FFF2-40B4-BE49-F238E27FC236}">
                <a16:creationId xmlns:a16="http://schemas.microsoft.com/office/drawing/2014/main" id="{8341BE32-9E1F-4E1C-9117-CDC2989F527C}"/>
              </a:ext>
            </a:extLst>
          </p:cNvPr>
          <p:cNvSpPr/>
          <p:nvPr/>
        </p:nvSpPr>
        <p:spPr>
          <a:xfrm>
            <a:off x="4069556" y="4217990"/>
            <a:ext cx="1004888" cy="249235"/>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e 7">
            <a:extLst>
              <a:ext uri="{FF2B5EF4-FFF2-40B4-BE49-F238E27FC236}">
                <a16:creationId xmlns:a16="http://schemas.microsoft.com/office/drawing/2014/main" id="{204BE75C-A670-4209-99EC-71EA966DD8DC}"/>
              </a:ext>
            </a:extLst>
          </p:cNvPr>
          <p:cNvSpPr/>
          <p:nvPr/>
        </p:nvSpPr>
        <p:spPr>
          <a:xfrm>
            <a:off x="4048125" y="3757613"/>
            <a:ext cx="1004888" cy="249235"/>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e 8">
            <a:extLst>
              <a:ext uri="{FF2B5EF4-FFF2-40B4-BE49-F238E27FC236}">
                <a16:creationId xmlns:a16="http://schemas.microsoft.com/office/drawing/2014/main" id="{506BA178-8545-4378-943C-08D8F3D2F59D}"/>
              </a:ext>
            </a:extLst>
          </p:cNvPr>
          <p:cNvSpPr/>
          <p:nvPr/>
        </p:nvSpPr>
        <p:spPr>
          <a:xfrm>
            <a:off x="6565106" y="1426368"/>
            <a:ext cx="1004888" cy="249235"/>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e 9">
            <a:extLst>
              <a:ext uri="{FF2B5EF4-FFF2-40B4-BE49-F238E27FC236}">
                <a16:creationId xmlns:a16="http://schemas.microsoft.com/office/drawing/2014/main" id="{4D0B3ECF-56BA-405B-95F2-727D245BA2E0}"/>
              </a:ext>
            </a:extLst>
          </p:cNvPr>
          <p:cNvSpPr/>
          <p:nvPr/>
        </p:nvSpPr>
        <p:spPr>
          <a:xfrm>
            <a:off x="2076335" y="5200649"/>
            <a:ext cx="1733666" cy="4492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e 10">
            <a:extLst>
              <a:ext uri="{FF2B5EF4-FFF2-40B4-BE49-F238E27FC236}">
                <a16:creationId xmlns:a16="http://schemas.microsoft.com/office/drawing/2014/main" id="{236F248C-0796-47C3-9820-FD8260ED340E}"/>
              </a:ext>
            </a:extLst>
          </p:cNvPr>
          <p:cNvSpPr/>
          <p:nvPr/>
        </p:nvSpPr>
        <p:spPr>
          <a:xfrm>
            <a:off x="1283717" y="4467225"/>
            <a:ext cx="1733666" cy="4492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asellaDiTesto 11">
            <a:extLst>
              <a:ext uri="{FF2B5EF4-FFF2-40B4-BE49-F238E27FC236}">
                <a16:creationId xmlns:a16="http://schemas.microsoft.com/office/drawing/2014/main" id="{22F6269A-752F-4C3E-94BB-20013183123E}"/>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4112449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a:extLst>
              <a:ext uri="{FF2B5EF4-FFF2-40B4-BE49-F238E27FC236}">
                <a16:creationId xmlns:a16="http://schemas.microsoft.com/office/drawing/2014/main" id="{0AD0E3B7-1B2D-4A7E-B59C-DB7B83B505D5}"/>
              </a:ext>
            </a:extLst>
          </p:cNvPr>
          <p:cNvSpPr txBox="1">
            <a:spLocks/>
          </p:cNvSpPr>
          <p:nvPr/>
        </p:nvSpPr>
        <p:spPr>
          <a:xfrm>
            <a:off x="416716" y="95250"/>
            <a:ext cx="8079584" cy="1158874"/>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B0F0"/>
                </a:solidFill>
                <a:latin typeface="+mn-lt"/>
              </a:rPr>
              <a:t>How is possible to support the liver?</a:t>
            </a:r>
            <a:endParaRPr lang="en-GB" b="1" dirty="0">
              <a:solidFill>
                <a:srgbClr val="00B0F0"/>
              </a:solidFill>
              <a:latin typeface="+mn-lt"/>
            </a:endParaRPr>
          </a:p>
        </p:txBody>
      </p:sp>
      <p:pic>
        <p:nvPicPr>
          <p:cNvPr id="12" name="Immagine 11" descr="Immagine che contiene disegnando&#10;&#10;Descrizione generata automaticamente">
            <a:extLst>
              <a:ext uri="{FF2B5EF4-FFF2-40B4-BE49-F238E27FC236}">
                <a16:creationId xmlns:a16="http://schemas.microsoft.com/office/drawing/2014/main" id="{A1090B3A-D7F9-42C3-9396-4FB2CACFCE8C}"/>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340516" y="1390650"/>
            <a:ext cx="3803257" cy="859536"/>
          </a:xfrm>
          <a:prstGeom prst="rect">
            <a:avLst/>
          </a:prstGeom>
        </p:spPr>
      </p:pic>
      <p:pic>
        <p:nvPicPr>
          <p:cNvPr id="14" name="Immagine 13" descr="Immagine che contiene disegnando&#10;&#10;Descrizione generata automaticamente">
            <a:extLst>
              <a:ext uri="{FF2B5EF4-FFF2-40B4-BE49-F238E27FC236}">
                <a16:creationId xmlns:a16="http://schemas.microsoft.com/office/drawing/2014/main" id="{DFC1E08E-3025-4411-BEFB-BFE14486E2A5}"/>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5066904" y="1390650"/>
            <a:ext cx="3255264" cy="1088136"/>
          </a:xfrm>
          <a:prstGeom prst="rect">
            <a:avLst/>
          </a:prstGeom>
        </p:spPr>
      </p:pic>
      <p:pic>
        <p:nvPicPr>
          <p:cNvPr id="16" name="Immagine 15" descr="Immagine che contiene disegnando&#10;&#10;Descrizione generata automaticamente">
            <a:extLst>
              <a:ext uri="{FF2B5EF4-FFF2-40B4-BE49-F238E27FC236}">
                <a16:creationId xmlns:a16="http://schemas.microsoft.com/office/drawing/2014/main" id="{A79D4CEE-8FE6-43E0-8E09-32C7D0EE384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2515" y="2470009"/>
            <a:ext cx="2306193" cy="943053"/>
          </a:xfrm>
          <a:prstGeom prst="rect">
            <a:avLst/>
          </a:prstGeom>
        </p:spPr>
      </p:pic>
      <p:pic>
        <p:nvPicPr>
          <p:cNvPr id="18" name="Immagine 17">
            <a:extLst>
              <a:ext uri="{FF2B5EF4-FFF2-40B4-BE49-F238E27FC236}">
                <a16:creationId xmlns:a16="http://schemas.microsoft.com/office/drawing/2014/main" id="{EF9BA182-0927-4885-8219-A14B03090E4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8691" y="5036606"/>
            <a:ext cx="4478214" cy="1182624"/>
          </a:xfrm>
          <a:prstGeom prst="rect">
            <a:avLst/>
          </a:prstGeom>
        </p:spPr>
      </p:pic>
      <p:pic>
        <p:nvPicPr>
          <p:cNvPr id="20" name="Immagine 19" descr="Immagine che contiene coltello&#10;&#10;Descrizione generata automaticamente">
            <a:extLst>
              <a:ext uri="{FF2B5EF4-FFF2-40B4-BE49-F238E27FC236}">
                <a16:creationId xmlns:a16="http://schemas.microsoft.com/office/drawing/2014/main" id="{BBC1B5DC-A8DF-4656-B10A-DEDE44FE83B7}"/>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2688" y="3468980"/>
            <a:ext cx="5864262" cy="1458390"/>
          </a:xfrm>
          <a:prstGeom prst="rect">
            <a:avLst/>
          </a:prstGeom>
        </p:spPr>
      </p:pic>
      <p:pic>
        <p:nvPicPr>
          <p:cNvPr id="21" name="Immagine 20">
            <a:extLst>
              <a:ext uri="{FF2B5EF4-FFF2-40B4-BE49-F238E27FC236}">
                <a16:creationId xmlns:a16="http://schemas.microsoft.com/office/drawing/2014/main" id="{00CD36F4-3EF8-4FB2-B0AE-344B0BB306D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66636" y="2498915"/>
            <a:ext cx="3255265" cy="721337"/>
          </a:xfrm>
          <a:prstGeom prst="rect">
            <a:avLst/>
          </a:prstGeom>
        </p:spPr>
      </p:pic>
      <p:sp>
        <p:nvSpPr>
          <p:cNvPr id="23" name="Rettangolo 22">
            <a:extLst>
              <a:ext uri="{FF2B5EF4-FFF2-40B4-BE49-F238E27FC236}">
                <a16:creationId xmlns:a16="http://schemas.microsoft.com/office/drawing/2014/main" id="{7AC4B673-5703-4805-9602-ED98B05D06D6}"/>
              </a:ext>
            </a:extLst>
          </p:cNvPr>
          <p:cNvSpPr/>
          <p:nvPr/>
        </p:nvSpPr>
        <p:spPr>
          <a:xfrm>
            <a:off x="5655190" y="3157655"/>
            <a:ext cx="2966711" cy="3416320"/>
          </a:xfrm>
          <a:prstGeom prst="rect">
            <a:avLst/>
          </a:prstGeom>
          <a:noFill/>
        </p:spPr>
        <p:txBody>
          <a:bodyPr wrap="square" lIns="91440" tIns="45720" rIns="91440" bIns="45720">
            <a:spAutoFit/>
          </a:bodyPr>
          <a:lstStyle/>
          <a:p>
            <a:r>
              <a:rPr lang="it-IT" sz="2400" b="0" cap="none" spc="0" dirty="0">
                <a:ln w="0"/>
                <a:solidFill>
                  <a:srgbClr val="0199DA"/>
                </a:solidFill>
                <a:effectLst>
                  <a:outerShdw blurRad="38100" dist="25400" dir="5400000" algn="ctr" rotWithShape="0">
                    <a:srgbClr val="6E747A">
                      <a:alpha val="43000"/>
                    </a:srgbClr>
                  </a:outerShdw>
                </a:effectLst>
              </a:rPr>
              <a:t>Curcuma longa</a:t>
            </a:r>
          </a:p>
          <a:p>
            <a:r>
              <a:rPr lang="it-IT" sz="2400" dirty="0" err="1">
                <a:ln w="0"/>
                <a:solidFill>
                  <a:srgbClr val="0199DA"/>
                </a:solidFill>
                <a:effectLst>
                  <a:outerShdw blurRad="38100" dist="25400" dir="5400000" algn="ctr" rotWithShape="0">
                    <a:srgbClr val="6E747A">
                      <a:alpha val="43000"/>
                    </a:srgbClr>
                  </a:outerShdw>
                </a:effectLst>
              </a:rPr>
              <a:t>Bioflavonoids</a:t>
            </a:r>
            <a:r>
              <a:rPr lang="it-IT" sz="2400" dirty="0">
                <a:ln w="0"/>
                <a:solidFill>
                  <a:srgbClr val="0199DA"/>
                </a:solidFill>
                <a:effectLst>
                  <a:outerShdw blurRad="38100" dist="25400" dir="5400000" algn="ctr" rotWithShape="0">
                    <a:srgbClr val="6E747A">
                      <a:alpha val="43000"/>
                    </a:srgbClr>
                  </a:outerShdw>
                </a:effectLst>
              </a:rPr>
              <a:t> (</a:t>
            </a:r>
            <a:r>
              <a:rPr lang="it-IT" sz="2400" dirty="0" err="1">
                <a:ln w="0"/>
                <a:solidFill>
                  <a:srgbClr val="0199DA"/>
                </a:solidFill>
                <a:effectLst>
                  <a:outerShdw blurRad="38100" dist="25400" dir="5400000" algn="ctr" rotWithShape="0">
                    <a:srgbClr val="6E747A">
                      <a:alpha val="43000"/>
                    </a:srgbClr>
                  </a:outerShdw>
                </a:effectLst>
              </a:rPr>
              <a:t>orange</a:t>
            </a:r>
            <a:r>
              <a:rPr lang="it-IT" sz="2400" dirty="0">
                <a:ln w="0"/>
                <a:solidFill>
                  <a:srgbClr val="0199DA"/>
                </a:solidFill>
                <a:effectLst>
                  <a:outerShdw blurRad="38100" dist="25400" dir="5400000" algn="ctr" rotWithShape="0">
                    <a:srgbClr val="6E747A">
                      <a:alpha val="43000"/>
                    </a:srgbClr>
                  </a:outerShdw>
                </a:effectLst>
              </a:rPr>
              <a:t>)</a:t>
            </a:r>
          </a:p>
          <a:p>
            <a:r>
              <a:rPr lang="it-IT" sz="2400" dirty="0" err="1">
                <a:ln w="0"/>
                <a:solidFill>
                  <a:srgbClr val="0199DA"/>
                </a:solidFill>
                <a:effectLst>
                  <a:outerShdw blurRad="38100" dist="25400" dir="5400000" algn="ctr" rotWithShape="0">
                    <a:srgbClr val="6E747A">
                      <a:alpha val="43000"/>
                    </a:srgbClr>
                  </a:outerShdw>
                </a:effectLst>
              </a:rPr>
              <a:t>Zinc</a:t>
            </a:r>
            <a:r>
              <a:rPr lang="it-IT" sz="2400" dirty="0">
                <a:ln w="0"/>
                <a:solidFill>
                  <a:srgbClr val="0199DA"/>
                </a:solidFill>
                <a:effectLst>
                  <a:outerShdw blurRad="38100" dist="25400" dir="5400000" algn="ctr" rotWithShape="0">
                    <a:srgbClr val="6E747A">
                      <a:alpha val="43000"/>
                    </a:srgbClr>
                  </a:outerShdw>
                </a:effectLst>
              </a:rPr>
              <a:t> </a:t>
            </a:r>
            <a:r>
              <a:rPr lang="it-IT" sz="1400" dirty="0">
                <a:ln w="0"/>
                <a:solidFill>
                  <a:srgbClr val="0199DA"/>
                </a:solidFill>
                <a:effectLst>
                  <a:outerShdw blurRad="38100" dist="25400" dir="5400000" algn="ctr" rotWithShape="0">
                    <a:srgbClr val="6E747A">
                      <a:alpha val="43000"/>
                    </a:srgbClr>
                  </a:outerShdw>
                </a:effectLst>
              </a:rPr>
              <a:t>(</a:t>
            </a:r>
            <a:r>
              <a:rPr lang="it-IT" sz="1400" dirty="0" err="1">
                <a:ln w="0"/>
                <a:solidFill>
                  <a:srgbClr val="0199DA"/>
                </a:solidFill>
                <a:effectLst>
                  <a:outerShdw blurRad="38100" dist="25400" dir="5400000" algn="ctr" rotWithShape="0">
                    <a:srgbClr val="6E747A">
                      <a:alpha val="43000"/>
                    </a:srgbClr>
                  </a:outerShdw>
                </a:effectLst>
              </a:rPr>
              <a:t>chelated</a:t>
            </a:r>
            <a:r>
              <a:rPr lang="it-IT" sz="1400" dirty="0">
                <a:ln w="0"/>
                <a:solidFill>
                  <a:srgbClr val="0199DA"/>
                </a:solidFill>
                <a:effectLst>
                  <a:outerShdw blurRad="38100" dist="25400" dir="5400000" algn="ctr" rotWithShape="0">
                    <a:srgbClr val="6E747A">
                      <a:alpha val="43000"/>
                    </a:srgbClr>
                  </a:outerShdw>
                </a:effectLst>
              </a:rPr>
              <a:t> with </a:t>
            </a:r>
            <a:r>
              <a:rPr lang="it-IT" sz="1400" dirty="0" err="1">
                <a:ln w="0"/>
                <a:solidFill>
                  <a:srgbClr val="0199DA"/>
                </a:solidFill>
                <a:effectLst>
                  <a:outerShdw blurRad="38100" dist="25400" dir="5400000" algn="ctr" rotWithShape="0">
                    <a:srgbClr val="6E747A">
                      <a:alpha val="43000"/>
                    </a:srgbClr>
                  </a:outerShdw>
                </a:effectLst>
              </a:rPr>
              <a:t>aminoacids</a:t>
            </a:r>
            <a:r>
              <a:rPr lang="it-IT" sz="1400" dirty="0">
                <a:ln w="0"/>
                <a:solidFill>
                  <a:srgbClr val="0199DA"/>
                </a:solidFill>
                <a:effectLst>
                  <a:outerShdw blurRad="38100" dist="25400" dir="5400000" algn="ctr" rotWithShape="0">
                    <a:srgbClr val="6E747A">
                      <a:alpha val="43000"/>
                    </a:srgbClr>
                  </a:outerShdw>
                </a:effectLst>
              </a:rPr>
              <a:t>)</a:t>
            </a:r>
          </a:p>
          <a:p>
            <a:r>
              <a:rPr lang="it-IT" sz="2400" dirty="0" err="1">
                <a:ln w="0"/>
                <a:solidFill>
                  <a:srgbClr val="0199DA"/>
                </a:solidFill>
                <a:effectLst>
                  <a:outerShdw blurRad="38100" dist="25400" dir="5400000" algn="ctr" rotWithShape="0">
                    <a:srgbClr val="6E747A">
                      <a:alpha val="43000"/>
                    </a:srgbClr>
                  </a:outerShdw>
                </a:effectLst>
              </a:rPr>
              <a:t>Vitamin</a:t>
            </a:r>
            <a:r>
              <a:rPr lang="it-IT" sz="2400" dirty="0">
                <a:ln w="0"/>
                <a:solidFill>
                  <a:srgbClr val="0199DA"/>
                </a:solidFill>
                <a:effectLst>
                  <a:outerShdw blurRad="38100" dist="25400" dir="5400000" algn="ctr" rotWithShape="0">
                    <a:srgbClr val="6E747A">
                      <a:alpha val="43000"/>
                    </a:srgbClr>
                  </a:outerShdw>
                </a:effectLst>
              </a:rPr>
              <a:t> B</a:t>
            </a:r>
            <a:r>
              <a:rPr lang="it-IT" sz="2400" baseline="-25000" dirty="0">
                <a:ln w="0"/>
                <a:solidFill>
                  <a:srgbClr val="0199DA"/>
                </a:solidFill>
                <a:effectLst>
                  <a:outerShdw blurRad="38100" dist="25400" dir="5400000" algn="ctr" rotWithShape="0">
                    <a:srgbClr val="6E747A">
                      <a:alpha val="43000"/>
                    </a:srgbClr>
                  </a:outerShdw>
                </a:effectLst>
              </a:rPr>
              <a:t>12</a:t>
            </a:r>
          </a:p>
          <a:p>
            <a:r>
              <a:rPr lang="it-IT" sz="2400" dirty="0" err="1">
                <a:ln w="0"/>
                <a:solidFill>
                  <a:srgbClr val="0199DA"/>
                </a:solidFill>
                <a:effectLst>
                  <a:outerShdw blurRad="38100" dist="25400" dir="5400000" algn="ctr" rotWithShape="0">
                    <a:srgbClr val="6E747A">
                      <a:alpha val="43000"/>
                    </a:srgbClr>
                  </a:outerShdw>
                </a:effectLst>
              </a:rPr>
              <a:t>Vitamin</a:t>
            </a:r>
            <a:r>
              <a:rPr lang="it-IT" sz="2400" dirty="0">
                <a:ln w="0"/>
                <a:solidFill>
                  <a:srgbClr val="0199DA"/>
                </a:solidFill>
                <a:effectLst>
                  <a:outerShdw blurRad="38100" dist="25400" dir="5400000" algn="ctr" rotWithShape="0">
                    <a:srgbClr val="6E747A">
                      <a:alpha val="43000"/>
                    </a:srgbClr>
                  </a:outerShdw>
                </a:effectLst>
              </a:rPr>
              <a:t> E</a:t>
            </a:r>
          </a:p>
          <a:p>
            <a:r>
              <a:rPr lang="it-IT" sz="2400" b="0" cap="none" spc="0" dirty="0" err="1">
                <a:ln w="0"/>
                <a:solidFill>
                  <a:srgbClr val="FF9966"/>
                </a:solidFill>
                <a:effectLst>
                  <a:outerShdw blurRad="38100" dist="25400" dir="5400000" algn="ctr" rotWithShape="0">
                    <a:srgbClr val="6E747A">
                      <a:alpha val="43000"/>
                    </a:srgbClr>
                  </a:outerShdw>
                </a:effectLst>
              </a:rPr>
              <a:t>Choline</a:t>
            </a:r>
            <a:endParaRPr lang="it-IT" sz="2400" b="0" cap="none" spc="0" dirty="0">
              <a:ln w="0"/>
              <a:solidFill>
                <a:srgbClr val="FF9966"/>
              </a:solidFill>
              <a:effectLst>
                <a:outerShdw blurRad="38100" dist="25400" dir="5400000" algn="ctr" rotWithShape="0">
                  <a:srgbClr val="6E747A">
                    <a:alpha val="43000"/>
                  </a:srgbClr>
                </a:outerShdw>
              </a:effectLst>
            </a:endParaRPr>
          </a:p>
          <a:p>
            <a:r>
              <a:rPr lang="it-IT" sz="2400" dirty="0" err="1">
                <a:ln w="0"/>
                <a:solidFill>
                  <a:srgbClr val="FF9966"/>
                </a:solidFill>
                <a:effectLst>
                  <a:outerShdw blurRad="38100" dist="25400" dir="5400000" algn="ctr" rotWithShape="0">
                    <a:srgbClr val="6E747A">
                      <a:alpha val="43000"/>
                    </a:srgbClr>
                  </a:outerShdw>
                </a:effectLst>
              </a:rPr>
              <a:t>Vitamin</a:t>
            </a:r>
            <a:r>
              <a:rPr lang="it-IT" sz="2400" dirty="0">
                <a:ln w="0"/>
                <a:solidFill>
                  <a:srgbClr val="FF9966"/>
                </a:solidFill>
                <a:effectLst>
                  <a:outerShdw blurRad="38100" dist="25400" dir="5400000" algn="ctr" rotWithShape="0">
                    <a:srgbClr val="6E747A">
                      <a:alpha val="43000"/>
                    </a:srgbClr>
                  </a:outerShdw>
                </a:effectLst>
              </a:rPr>
              <a:t> B</a:t>
            </a:r>
            <a:r>
              <a:rPr lang="it-IT" sz="2400" baseline="-25000" dirty="0">
                <a:ln w="0"/>
                <a:solidFill>
                  <a:srgbClr val="FF9966"/>
                </a:solidFill>
                <a:effectLst>
                  <a:outerShdw blurRad="38100" dist="25400" dir="5400000" algn="ctr" rotWithShape="0">
                    <a:srgbClr val="6E747A">
                      <a:alpha val="43000"/>
                    </a:srgbClr>
                  </a:outerShdw>
                </a:effectLst>
              </a:rPr>
              <a:t>1</a:t>
            </a:r>
            <a:r>
              <a:rPr lang="it-IT" sz="2400" dirty="0">
                <a:ln w="0"/>
                <a:solidFill>
                  <a:srgbClr val="FF9966"/>
                </a:solidFill>
                <a:effectLst>
                  <a:outerShdw blurRad="38100" dist="25400" dir="5400000" algn="ctr" rotWithShape="0">
                    <a:srgbClr val="6E747A">
                      <a:alpha val="43000"/>
                    </a:srgbClr>
                  </a:outerShdw>
                </a:effectLst>
              </a:rPr>
              <a:t>, B</a:t>
            </a:r>
            <a:r>
              <a:rPr lang="it-IT" sz="2400" baseline="-25000" dirty="0">
                <a:ln w="0"/>
                <a:solidFill>
                  <a:srgbClr val="FF9966"/>
                </a:solidFill>
                <a:effectLst>
                  <a:outerShdw blurRad="38100" dist="25400" dir="5400000" algn="ctr" rotWithShape="0">
                    <a:srgbClr val="6E747A">
                      <a:alpha val="43000"/>
                    </a:srgbClr>
                  </a:outerShdw>
                </a:effectLst>
              </a:rPr>
              <a:t>2</a:t>
            </a:r>
            <a:r>
              <a:rPr lang="it-IT" sz="2400" dirty="0">
                <a:ln w="0"/>
                <a:solidFill>
                  <a:srgbClr val="FF9966"/>
                </a:solidFill>
                <a:effectLst>
                  <a:outerShdw blurRad="38100" dist="25400" dir="5400000" algn="ctr" rotWithShape="0">
                    <a:srgbClr val="6E747A">
                      <a:alpha val="43000"/>
                    </a:srgbClr>
                  </a:outerShdw>
                </a:effectLst>
              </a:rPr>
              <a:t>, B</a:t>
            </a:r>
            <a:r>
              <a:rPr lang="it-IT" sz="2400" baseline="-25000" dirty="0">
                <a:ln w="0"/>
                <a:solidFill>
                  <a:srgbClr val="FF9966"/>
                </a:solidFill>
                <a:effectLst>
                  <a:outerShdw blurRad="38100" dist="25400" dir="5400000" algn="ctr" rotWithShape="0">
                    <a:srgbClr val="6E747A">
                      <a:alpha val="43000"/>
                    </a:srgbClr>
                  </a:outerShdw>
                </a:effectLst>
              </a:rPr>
              <a:t>6</a:t>
            </a:r>
          </a:p>
          <a:p>
            <a:r>
              <a:rPr lang="it-IT" sz="2400" dirty="0">
                <a:ln w="0"/>
                <a:solidFill>
                  <a:srgbClr val="00B050"/>
                </a:solidFill>
                <a:effectLst>
                  <a:outerShdw blurRad="38100" dist="25400" dir="5400000" algn="ctr" rotWithShape="0">
                    <a:srgbClr val="6E747A">
                      <a:alpha val="43000"/>
                    </a:srgbClr>
                  </a:outerShdw>
                </a:effectLst>
              </a:rPr>
              <a:t>Taurine</a:t>
            </a:r>
            <a:r>
              <a:rPr lang="it-IT" sz="2400" baseline="-25000" dirty="0">
                <a:ln w="0"/>
                <a:solidFill>
                  <a:srgbClr val="00B050"/>
                </a:solidFill>
                <a:effectLst>
                  <a:outerShdw blurRad="38100" dist="25400" dir="5400000" algn="ctr" rotWithShape="0">
                    <a:srgbClr val="6E747A">
                      <a:alpha val="43000"/>
                    </a:srgbClr>
                  </a:outerShdw>
                </a:effectLst>
              </a:rPr>
              <a:t> </a:t>
            </a:r>
          </a:p>
          <a:p>
            <a:r>
              <a:rPr lang="it-IT" sz="2400" dirty="0">
                <a:ln w="0"/>
                <a:solidFill>
                  <a:srgbClr val="00B050"/>
                </a:solidFill>
                <a:effectLst>
                  <a:outerShdw blurRad="38100" dist="25400" dir="5400000" algn="ctr" rotWithShape="0">
                    <a:srgbClr val="6E747A">
                      <a:alpha val="43000"/>
                    </a:srgbClr>
                  </a:outerShdw>
                </a:effectLst>
              </a:rPr>
              <a:t>Carnitine</a:t>
            </a:r>
            <a:endParaRPr lang="en-GB" sz="2400" b="0" cap="none" spc="0" baseline="-25000" dirty="0">
              <a:ln w="0"/>
              <a:solidFill>
                <a:srgbClr val="00B050"/>
              </a:solidFill>
              <a:effectLst>
                <a:outerShdw blurRad="38100" dist="25400" dir="5400000" algn="ctr" rotWithShape="0">
                  <a:srgbClr val="6E747A">
                    <a:alpha val="43000"/>
                  </a:srgbClr>
                </a:outerShdw>
              </a:effectLst>
            </a:endParaRPr>
          </a:p>
        </p:txBody>
      </p:sp>
      <p:sp>
        <p:nvSpPr>
          <p:cNvPr id="10" name="CasellaDiTesto 9">
            <a:extLst>
              <a:ext uri="{FF2B5EF4-FFF2-40B4-BE49-F238E27FC236}">
                <a16:creationId xmlns:a16="http://schemas.microsoft.com/office/drawing/2014/main" id="{A60C632B-3939-41DE-9FCA-307726879B08}"/>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212578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a:extLst>
              <a:ext uri="{FF2B5EF4-FFF2-40B4-BE49-F238E27FC236}">
                <a16:creationId xmlns:a16="http://schemas.microsoft.com/office/drawing/2014/main" id="{0AD0E3B7-1B2D-4A7E-B59C-DB7B83B505D5}"/>
              </a:ext>
            </a:extLst>
          </p:cNvPr>
          <p:cNvSpPr txBox="1">
            <a:spLocks/>
          </p:cNvSpPr>
          <p:nvPr/>
        </p:nvSpPr>
        <p:spPr>
          <a:xfrm>
            <a:off x="416716" y="95250"/>
            <a:ext cx="8079584" cy="115887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B0F0"/>
                </a:solidFill>
                <a:latin typeface="+mn-lt"/>
              </a:rPr>
              <a:t>How can be treated acute and chronic liver dysfunction?</a:t>
            </a:r>
            <a:endParaRPr lang="en-GB" b="1" dirty="0">
              <a:solidFill>
                <a:srgbClr val="00B0F0"/>
              </a:solidFill>
              <a:latin typeface="+mn-lt"/>
            </a:endParaRPr>
          </a:p>
        </p:txBody>
      </p:sp>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54124"/>
            <a:ext cx="9144000" cy="4194385"/>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57C30355-81B4-4C8D-8567-512755C6B4D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866" y="3675111"/>
            <a:ext cx="1840709" cy="752706"/>
          </a:xfrm>
          <a:prstGeom prst="rect">
            <a:avLst/>
          </a:prstGeom>
        </p:spPr>
      </p:pic>
      <p:pic>
        <p:nvPicPr>
          <p:cNvPr id="10" name="Immagine 9" descr="Immagine che contiene coltello&#10;&#10;Descrizione generata automaticamente">
            <a:extLst>
              <a:ext uri="{FF2B5EF4-FFF2-40B4-BE49-F238E27FC236}">
                <a16:creationId xmlns:a16="http://schemas.microsoft.com/office/drawing/2014/main" id="{358C513F-7701-4324-8471-176F1B462E89}"/>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29306"/>
          <a:stretch/>
        </p:blipFill>
        <p:spPr>
          <a:xfrm>
            <a:off x="92866" y="4369406"/>
            <a:ext cx="3184171" cy="1120139"/>
          </a:xfrm>
          <a:prstGeom prst="rect">
            <a:avLst/>
          </a:prstGeom>
        </p:spPr>
      </p:pic>
      <p:pic>
        <p:nvPicPr>
          <p:cNvPr id="13" name="Immagine 12">
            <a:extLst>
              <a:ext uri="{FF2B5EF4-FFF2-40B4-BE49-F238E27FC236}">
                <a16:creationId xmlns:a16="http://schemas.microsoft.com/office/drawing/2014/main" id="{42421FE8-AA13-4370-9D9D-537E02CCAB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259" y="5448509"/>
            <a:ext cx="3833241" cy="849411"/>
          </a:xfrm>
          <a:prstGeom prst="rect">
            <a:avLst/>
          </a:prstGeom>
        </p:spPr>
      </p:pic>
      <p:sp>
        <p:nvSpPr>
          <p:cNvPr id="15" name="Rettangolo 14">
            <a:extLst>
              <a:ext uri="{FF2B5EF4-FFF2-40B4-BE49-F238E27FC236}">
                <a16:creationId xmlns:a16="http://schemas.microsoft.com/office/drawing/2014/main" id="{916B91A0-334E-46D4-8F85-1EB69158CB0D}"/>
              </a:ext>
            </a:extLst>
          </p:cNvPr>
          <p:cNvSpPr/>
          <p:nvPr/>
        </p:nvSpPr>
        <p:spPr>
          <a:xfrm>
            <a:off x="6002746" y="2136572"/>
            <a:ext cx="3021404" cy="83099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2400" b="1" cap="none" spc="0" dirty="0" err="1">
                <a:ln/>
                <a:solidFill>
                  <a:srgbClr val="00AEEF"/>
                </a:solidFill>
                <a:effectLst/>
              </a:rPr>
              <a:t>Multimodal</a:t>
            </a:r>
            <a:r>
              <a:rPr lang="it-IT" sz="2400" b="1" cap="none" spc="0" dirty="0">
                <a:ln/>
                <a:solidFill>
                  <a:srgbClr val="00AEEF"/>
                </a:solidFill>
                <a:effectLst/>
              </a:rPr>
              <a:t> </a:t>
            </a:r>
            <a:r>
              <a:rPr lang="it-IT" sz="2400" b="1" cap="none" spc="0" dirty="0" err="1">
                <a:ln/>
                <a:solidFill>
                  <a:srgbClr val="00AEEF"/>
                </a:solidFill>
                <a:effectLst/>
              </a:rPr>
              <a:t>approach</a:t>
            </a:r>
            <a:r>
              <a:rPr lang="it-IT" sz="2400" b="1" cap="none" spc="0" dirty="0">
                <a:ln/>
                <a:solidFill>
                  <a:srgbClr val="00AEEF"/>
                </a:solidFill>
                <a:effectLst/>
              </a:rPr>
              <a:t> </a:t>
            </a:r>
          </a:p>
          <a:p>
            <a:pPr algn="ctr"/>
            <a:r>
              <a:rPr lang="it-IT" sz="2400" b="1" cap="none" spc="0" dirty="0">
                <a:ln/>
                <a:solidFill>
                  <a:srgbClr val="00AEEF"/>
                </a:solidFill>
                <a:effectLst/>
              </a:rPr>
              <a:t>in 1 product</a:t>
            </a:r>
          </a:p>
        </p:txBody>
      </p:sp>
      <p:sp>
        <p:nvSpPr>
          <p:cNvPr id="19" name="Rettangolo 18">
            <a:extLst>
              <a:ext uri="{FF2B5EF4-FFF2-40B4-BE49-F238E27FC236}">
                <a16:creationId xmlns:a16="http://schemas.microsoft.com/office/drawing/2014/main" id="{32CA225E-007F-431B-B491-11FF1EAC28D9}"/>
              </a:ext>
            </a:extLst>
          </p:cNvPr>
          <p:cNvSpPr/>
          <p:nvPr/>
        </p:nvSpPr>
        <p:spPr>
          <a:xfrm>
            <a:off x="0" y="2081468"/>
            <a:ext cx="3424399" cy="83099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2400" b="1" cap="none" spc="0" dirty="0" err="1">
                <a:ln/>
                <a:solidFill>
                  <a:srgbClr val="F78932"/>
                </a:solidFill>
                <a:effectLst/>
              </a:rPr>
              <a:t>Powerful</a:t>
            </a:r>
            <a:r>
              <a:rPr lang="it-IT" sz="2400" b="1" cap="none" spc="0" dirty="0">
                <a:ln/>
                <a:solidFill>
                  <a:srgbClr val="F78932"/>
                </a:solidFill>
                <a:effectLst/>
              </a:rPr>
              <a:t> </a:t>
            </a:r>
            <a:r>
              <a:rPr lang="it-IT" sz="2400" b="1" cap="none" spc="0" dirty="0" err="1">
                <a:ln/>
                <a:solidFill>
                  <a:srgbClr val="F78932"/>
                </a:solidFill>
                <a:effectLst/>
              </a:rPr>
              <a:t>antioxidants</a:t>
            </a:r>
            <a:r>
              <a:rPr lang="it-IT" sz="2400" b="1" cap="none" spc="0" dirty="0">
                <a:ln/>
                <a:solidFill>
                  <a:srgbClr val="F78932"/>
                </a:solidFill>
                <a:effectLst/>
              </a:rPr>
              <a:t> </a:t>
            </a:r>
          </a:p>
          <a:p>
            <a:pPr algn="ctr"/>
            <a:r>
              <a:rPr lang="it-IT" sz="2400" b="1" cap="none" spc="0" dirty="0" err="1">
                <a:ln/>
                <a:solidFill>
                  <a:srgbClr val="F78932"/>
                </a:solidFill>
                <a:effectLst/>
              </a:rPr>
              <a:t>against</a:t>
            </a:r>
            <a:r>
              <a:rPr lang="it-IT" sz="2400" b="1" cap="none" spc="0" dirty="0">
                <a:ln/>
                <a:solidFill>
                  <a:srgbClr val="F78932"/>
                </a:solidFill>
                <a:effectLst/>
              </a:rPr>
              <a:t> </a:t>
            </a:r>
            <a:r>
              <a:rPr lang="it-IT" sz="2400" b="1" cap="none" spc="0" dirty="0" err="1">
                <a:ln/>
                <a:solidFill>
                  <a:srgbClr val="F78932"/>
                </a:solidFill>
                <a:effectLst/>
              </a:rPr>
              <a:t>oxidative</a:t>
            </a:r>
            <a:r>
              <a:rPr lang="it-IT" sz="2400" b="1" cap="none" spc="0" dirty="0">
                <a:ln/>
                <a:solidFill>
                  <a:srgbClr val="F78932"/>
                </a:solidFill>
                <a:effectLst/>
              </a:rPr>
              <a:t> </a:t>
            </a:r>
            <a:r>
              <a:rPr lang="it-IT" sz="2400" b="1" cap="none" spc="0" dirty="0" err="1">
                <a:ln/>
                <a:solidFill>
                  <a:srgbClr val="F78932"/>
                </a:solidFill>
                <a:effectLst/>
              </a:rPr>
              <a:t>damage</a:t>
            </a:r>
            <a:endParaRPr lang="en-GB" sz="2400" b="1" cap="none" spc="0" dirty="0">
              <a:ln/>
              <a:solidFill>
                <a:srgbClr val="F78932"/>
              </a:solidFill>
              <a:effectLst/>
            </a:endParaRPr>
          </a:p>
        </p:txBody>
      </p:sp>
      <p:sp>
        <p:nvSpPr>
          <p:cNvPr id="9" name="CasellaDiTesto 8">
            <a:extLst>
              <a:ext uri="{FF2B5EF4-FFF2-40B4-BE49-F238E27FC236}">
                <a16:creationId xmlns:a16="http://schemas.microsoft.com/office/drawing/2014/main" id="{72C9DA0D-EDD9-46E7-BDF8-4C62161ACD76}"/>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690446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4924425" y="1254708"/>
            <a:ext cx="3248025" cy="752706"/>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57C30355-81B4-4C8D-8567-512755C6B4D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2425" y="1537069"/>
            <a:ext cx="2300413" cy="940689"/>
          </a:xfrm>
          <a:prstGeom prst="rect">
            <a:avLst/>
          </a:prstGeom>
        </p:spPr>
      </p:pic>
      <p:pic>
        <p:nvPicPr>
          <p:cNvPr id="4" name="Immagine 3" descr="Immagine che contiene disegnando&#10;&#10;Descrizione generata automaticamente">
            <a:extLst>
              <a:ext uri="{FF2B5EF4-FFF2-40B4-BE49-F238E27FC236}">
                <a16:creationId xmlns:a16="http://schemas.microsoft.com/office/drawing/2014/main" id="{1C1613D5-E928-4AB4-B099-846BB245DB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425" y="316992"/>
            <a:ext cx="4572000" cy="1033272"/>
          </a:xfrm>
          <a:prstGeom prst="rect">
            <a:avLst/>
          </a:prstGeom>
        </p:spPr>
      </p:pic>
      <p:pic>
        <p:nvPicPr>
          <p:cNvPr id="11" name="Immagine 10" descr="Immagine che contiene sedendo, tavolo, scatola, contatore&#10;&#10;Descrizione generata automaticamente">
            <a:extLst>
              <a:ext uri="{FF2B5EF4-FFF2-40B4-BE49-F238E27FC236}">
                <a16:creationId xmlns:a16="http://schemas.microsoft.com/office/drawing/2014/main" id="{7307EDC9-B4AE-415D-9C41-D8C43F515E6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14782" y="92964"/>
            <a:ext cx="1495168" cy="1257300"/>
          </a:xfrm>
          <a:prstGeom prst="rect">
            <a:avLst/>
          </a:prstGeom>
        </p:spPr>
      </p:pic>
      <p:pic>
        <p:nvPicPr>
          <p:cNvPr id="12" name="Immagine 11" descr="Immagine che contiene coltello&#10;&#10;Descrizione generata automaticamente">
            <a:extLst>
              <a:ext uri="{FF2B5EF4-FFF2-40B4-BE49-F238E27FC236}">
                <a16:creationId xmlns:a16="http://schemas.microsoft.com/office/drawing/2014/main" id="{9D4535F1-ADC2-4AB9-9355-7FAB6B9C4652}"/>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r="29306"/>
          <a:stretch/>
        </p:blipFill>
        <p:spPr>
          <a:xfrm>
            <a:off x="-136705" y="3541901"/>
            <a:ext cx="4927780" cy="1733512"/>
          </a:xfrm>
          <a:prstGeom prst="rect">
            <a:avLst/>
          </a:prstGeom>
        </p:spPr>
      </p:pic>
      <p:sp>
        <p:nvSpPr>
          <p:cNvPr id="5" name="CasellaDiTesto 4">
            <a:extLst>
              <a:ext uri="{FF2B5EF4-FFF2-40B4-BE49-F238E27FC236}">
                <a16:creationId xmlns:a16="http://schemas.microsoft.com/office/drawing/2014/main" id="{C72BF32B-0873-4806-A8D4-AE50D5524757}"/>
              </a:ext>
            </a:extLst>
          </p:cNvPr>
          <p:cNvSpPr txBox="1"/>
          <p:nvPr/>
        </p:nvSpPr>
        <p:spPr>
          <a:xfrm>
            <a:off x="113808" y="2414407"/>
            <a:ext cx="9030192" cy="1107996"/>
          </a:xfrm>
          <a:prstGeom prst="rect">
            <a:avLst/>
          </a:prstGeom>
          <a:noFill/>
        </p:spPr>
        <p:txBody>
          <a:bodyPr wrap="square" rtlCol="0">
            <a:spAutoFit/>
          </a:bodyPr>
          <a:lstStyle/>
          <a:p>
            <a:r>
              <a:rPr lang="en-GB" sz="2200" b="1" dirty="0">
                <a:solidFill>
                  <a:srgbClr val="F68541"/>
                </a:solidFill>
              </a:rPr>
              <a:t>OXOMET</a:t>
            </a:r>
            <a:r>
              <a:rPr lang="en-GB" sz="2200" dirty="0"/>
              <a:t> is a blend of powerful antioxidants obtained from Saccharomyces cerevisiae dried yeast cell by-product, adding methionine to the fermentation process.</a:t>
            </a:r>
          </a:p>
        </p:txBody>
      </p:sp>
      <p:sp>
        <p:nvSpPr>
          <p:cNvPr id="9" name="CasellaDiTesto 8">
            <a:extLst>
              <a:ext uri="{FF2B5EF4-FFF2-40B4-BE49-F238E27FC236}">
                <a16:creationId xmlns:a16="http://schemas.microsoft.com/office/drawing/2014/main" id="{8434F0A4-109E-4C65-97A2-1A921AE9BEA7}"/>
              </a:ext>
            </a:extLst>
          </p:cNvPr>
          <p:cNvSpPr txBox="1"/>
          <p:nvPr/>
        </p:nvSpPr>
        <p:spPr>
          <a:xfrm>
            <a:off x="113808" y="5275413"/>
            <a:ext cx="9030192" cy="769441"/>
          </a:xfrm>
          <a:prstGeom prst="rect">
            <a:avLst/>
          </a:prstGeom>
          <a:noFill/>
        </p:spPr>
        <p:txBody>
          <a:bodyPr wrap="square" rtlCol="0">
            <a:spAutoFit/>
          </a:bodyPr>
          <a:lstStyle/>
          <a:p>
            <a:r>
              <a:rPr lang="en-GB" sz="2200" b="1" dirty="0">
                <a:solidFill>
                  <a:srgbClr val="F68541"/>
                </a:solidFill>
              </a:rPr>
              <a:t>OXOMET</a:t>
            </a:r>
            <a:r>
              <a:rPr lang="en-GB" sz="2200" dirty="0"/>
              <a:t> has high nutritional value because it is rich in B-group vitamins, proteins and free amino acids that ensure a better liver support</a:t>
            </a:r>
          </a:p>
        </p:txBody>
      </p:sp>
      <p:sp>
        <p:nvSpPr>
          <p:cNvPr id="10" name="CasellaDiTesto 9">
            <a:extLst>
              <a:ext uri="{FF2B5EF4-FFF2-40B4-BE49-F238E27FC236}">
                <a16:creationId xmlns:a16="http://schemas.microsoft.com/office/drawing/2014/main" id="{89BD004B-41FB-491D-BB37-BB24EB35DE4E}"/>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875155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5648325" y="1350264"/>
            <a:ext cx="3248025" cy="752706"/>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57C30355-81B4-4C8D-8567-512755C6B4D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166883"/>
            <a:ext cx="2300413" cy="940689"/>
          </a:xfrm>
          <a:prstGeom prst="rect">
            <a:avLst/>
          </a:prstGeom>
        </p:spPr>
      </p:pic>
      <p:pic>
        <p:nvPicPr>
          <p:cNvPr id="11" name="Immagine 10" descr="Immagine che contiene sedendo, tavolo, scatola, contatore&#10;&#10;Descrizione generata automaticamente">
            <a:extLst>
              <a:ext uri="{FF2B5EF4-FFF2-40B4-BE49-F238E27FC236}">
                <a16:creationId xmlns:a16="http://schemas.microsoft.com/office/drawing/2014/main" id="{7307EDC9-B4AE-415D-9C41-D8C43F515E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10107" y="184496"/>
            <a:ext cx="1495168" cy="1257300"/>
          </a:xfrm>
          <a:prstGeom prst="rect">
            <a:avLst/>
          </a:prstGeom>
        </p:spPr>
      </p:pic>
      <p:pic>
        <p:nvPicPr>
          <p:cNvPr id="12" name="Immagine 11" descr="Immagine che contiene coltello&#10;&#10;Descrizione generata automaticamente">
            <a:extLst>
              <a:ext uri="{FF2B5EF4-FFF2-40B4-BE49-F238E27FC236}">
                <a16:creationId xmlns:a16="http://schemas.microsoft.com/office/drawing/2014/main" id="{9D4535F1-ADC2-4AB9-9355-7FAB6B9C4652}"/>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52399" b="66402"/>
          <a:stretch/>
        </p:blipFill>
        <p:spPr>
          <a:xfrm>
            <a:off x="1424563" y="1246690"/>
            <a:ext cx="3318055" cy="582424"/>
          </a:xfrm>
          <a:prstGeom prst="rect">
            <a:avLst/>
          </a:prstGeom>
        </p:spPr>
      </p:pic>
      <p:sp>
        <p:nvSpPr>
          <p:cNvPr id="5" name="CasellaDiTesto 4">
            <a:extLst>
              <a:ext uri="{FF2B5EF4-FFF2-40B4-BE49-F238E27FC236}">
                <a16:creationId xmlns:a16="http://schemas.microsoft.com/office/drawing/2014/main" id="{C72BF32B-0873-4806-A8D4-AE50D5524757}"/>
              </a:ext>
            </a:extLst>
          </p:cNvPr>
          <p:cNvSpPr txBox="1"/>
          <p:nvPr/>
        </p:nvSpPr>
        <p:spPr>
          <a:xfrm>
            <a:off x="113808" y="2414407"/>
            <a:ext cx="9030192" cy="3816429"/>
          </a:xfrm>
          <a:prstGeom prst="rect">
            <a:avLst/>
          </a:prstGeom>
          <a:noFill/>
        </p:spPr>
        <p:txBody>
          <a:bodyPr wrap="square" rtlCol="0">
            <a:spAutoFit/>
          </a:bodyPr>
          <a:lstStyle/>
          <a:p>
            <a:r>
              <a:rPr lang="en-GB" sz="2200" b="1" dirty="0">
                <a:solidFill>
                  <a:srgbClr val="F68541"/>
                </a:solidFill>
              </a:rPr>
              <a:t>GLUTATHIONE </a:t>
            </a:r>
            <a:r>
              <a:rPr lang="en-GB" sz="2200" dirty="0"/>
              <a:t> is consider as an indispensable component for maintaining a healthy condition of the cell. </a:t>
            </a:r>
            <a:r>
              <a:rPr lang="en-GB" sz="2200" b="1" dirty="0">
                <a:solidFill>
                  <a:srgbClr val="F68541"/>
                </a:solidFill>
              </a:rPr>
              <a:t>GLUTATHIONE </a:t>
            </a:r>
            <a:r>
              <a:rPr lang="en-GB" sz="2200" dirty="0"/>
              <a:t>has a key role in:</a:t>
            </a:r>
          </a:p>
          <a:p>
            <a:pPr marL="342900" indent="-342900">
              <a:buFontTx/>
              <a:buChar char="-"/>
            </a:pPr>
            <a:r>
              <a:rPr lang="en-GB" sz="2200" dirty="0"/>
              <a:t>Metabolic and cell-cycle related functions</a:t>
            </a:r>
          </a:p>
          <a:p>
            <a:pPr marL="342900" indent="-342900">
              <a:buFontTx/>
              <a:buChar char="-"/>
            </a:pPr>
            <a:r>
              <a:rPr lang="en-GB" sz="2200" dirty="0"/>
              <a:t>Liver protection</a:t>
            </a:r>
          </a:p>
          <a:p>
            <a:pPr marL="342900" indent="-342900">
              <a:buFontTx/>
              <a:buChar char="-"/>
            </a:pPr>
            <a:r>
              <a:rPr lang="en-GB" sz="2200" dirty="0"/>
              <a:t>Detoxification</a:t>
            </a:r>
          </a:p>
          <a:p>
            <a:pPr marL="342900" indent="-342900">
              <a:buFontTx/>
              <a:buChar char="-"/>
            </a:pPr>
            <a:r>
              <a:rPr lang="en-GB" sz="2200" dirty="0"/>
              <a:t>Excretion of drugs and xenobiotics</a:t>
            </a:r>
          </a:p>
          <a:p>
            <a:pPr marL="342900" indent="-342900">
              <a:buFontTx/>
              <a:buChar char="-"/>
            </a:pPr>
            <a:r>
              <a:rPr lang="en-GB" sz="2200" dirty="0"/>
              <a:t>Anti-aging action</a:t>
            </a:r>
          </a:p>
          <a:p>
            <a:endParaRPr lang="en-GB" sz="2200" dirty="0"/>
          </a:p>
          <a:p>
            <a:r>
              <a:rPr lang="en-GB" sz="2200" dirty="0"/>
              <a:t>Antioxidant protection against:</a:t>
            </a:r>
          </a:p>
          <a:p>
            <a:pPr marL="342900" indent="-342900">
              <a:buFontTx/>
              <a:buChar char="-"/>
            </a:pPr>
            <a:r>
              <a:rPr lang="en-GB" sz="2200" dirty="0"/>
              <a:t>Oxidative insults (free radicals, hydrogen peroxide, lipid peroxide)</a:t>
            </a:r>
          </a:p>
          <a:p>
            <a:pPr marL="342900" indent="-342900">
              <a:buFontTx/>
              <a:buChar char="-"/>
            </a:pPr>
            <a:r>
              <a:rPr lang="en-GB" sz="2200" dirty="0"/>
              <a:t>Damage from toxic compounds</a:t>
            </a:r>
          </a:p>
        </p:txBody>
      </p:sp>
      <p:sp>
        <p:nvSpPr>
          <p:cNvPr id="7" name="CasellaDiTesto 6">
            <a:extLst>
              <a:ext uri="{FF2B5EF4-FFF2-40B4-BE49-F238E27FC236}">
                <a16:creationId xmlns:a16="http://schemas.microsoft.com/office/drawing/2014/main" id="{05CABEC6-4964-4463-9842-E409998C1A1A}"/>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20125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5648325" y="1350264"/>
            <a:ext cx="3248025" cy="752706"/>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57C30355-81B4-4C8D-8567-512755C6B4D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166883"/>
            <a:ext cx="2300413" cy="940689"/>
          </a:xfrm>
          <a:prstGeom prst="rect">
            <a:avLst/>
          </a:prstGeom>
        </p:spPr>
      </p:pic>
      <p:pic>
        <p:nvPicPr>
          <p:cNvPr id="11" name="Immagine 10" descr="Immagine che contiene sedendo, tavolo, scatola, contatore&#10;&#10;Descrizione generata automaticamente">
            <a:extLst>
              <a:ext uri="{FF2B5EF4-FFF2-40B4-BE49-F238E27FC236}">
                <a16:creationId xmlns:a16="http://schemas.microsoft.com/office/drawing/2014/main" id="{7307EDC9-B4AE-415D-9C41-D8C43F515E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10107" y="184496"/>
            <a:ext cx="1495168" cy="1257300"/>
          </a:xfrm>
          <a:prstGeom prst="rect">
            <a:avLst/>
          </a:prstGeom>
        </p:spPr>
      </p:pic>
      <p:sp>
        <p:nvSpPr>
          <p:cNvPr id="5" name="CasellaDiTesto 4">
            <a:extLst>
              <a:ext uri="{FF2B5EF4-FFF2-40B4-BE49-F238E27FC236}">
                <a16:creationId xmlns:a16="http://schemas.microsoft.com/office/drawing/2014/main" id="{C72BF32B-0873-4806-A8D4-AE50D5524757}"/>
              </a:ext>
            </a:extLst>
          </p:cNvPr>
          <p:cNvSpPr txBox="1"/>
          <p:nvPr/>
        </p:nvSpPr>
        <p:spPr>
          <a:xfrm>
            <a:off x="113808" y="2414407"/>
            <a:ext cx="9030192" cy="3816429"/>
          </a:xfrm>
          <a:prstGeom prst="rect">
            <a:avLst/>
          </a:prstGeom>
          <a:noFill/>
        </p:spPr>
        <p:txBody>
          <a:bodyPr wrap="square" rtlCol="0">
            <a:spAutoFit/>
          </a:bodyPr>
          <a:lstStyle/>
          <a:p>
            <a:r>
              <a:rPr lang="en-GB" sz="2200" b="1" dirty="0">
                <a:solidFill>
                  <a:srgbClr val="F68541"/>
                </a:solidFill>
              </a:rPr>
              <a:t>SAMe (S-Adenosylmethionine) </a:t>
            </a:r>
            <a:r>
              <a:rPr lang="en-GB" sz="2200" dirty="0"/>
              <a:t> is a nucleotide-like molecule that initiates 3 mayor biochemical pathways. It has particular importance in hepatocytes which influence the bulk of intermediary metabolism. </a:t>
            </a:r>
          </a:p>
          <a:p>
            <a:endParaRPr lang="en-GB" sz="2200" dirty="0"/>
          </a:p>
          <a:p>
            <a:r>
              <a:rPr lang="en-GB" sz="2200" b="1" dirty="0">
                <a:solidFill>
                  <a:srgbClr val="F68541"/>
                </a:solidFill>
              </a:rPr>
              <a:t>SAMe </a:t>
            </a:r>
            <a:r>
              <a:rPr lang="en-GB" sz="2200" dirty="0"/>
              <a:t>is important for its: </a:t>
            </a:r>
          </a:p>
          <a:p>
            <a:pPr marL="342900" indent="-342900">
              <a:buFontTx/>
              <a:buChar char="-"/>
            </a:pPr>
            <a:r>
              <a:rPr lang="en-GB" sz="2200" dirty="0"/>
              <a:t>role in metabolism </a:t>
            </a:r>
          </a:p>
          <a:p>
            <a:pPr marL="342900" indent="-342900">
              <a:buFontTx/>
              <a:buChar char="-"/>
            </a:pPr>
            <a:r>
              <a:rPr lang="en-GB" sz="2200" dirty="0"/>
              <a:t>modulatory influence in inflammation</a:t>
            </a:r>
          </a:p>
          <a:p>
            <a:pPr marL="342900" indent="-342900">
              <a:buFontTx/>
              <a:buChar char="-"/>
            </a:pPr>
            <a:r>
              <a:rPr lang="en-GB" sz="2200" dirty="0"/>
              <a:t>promotion of cell replication and protein synthesis</a:t>
            </a:r>
          </a:p>
          <a:p>
            <a:pPr marL="342900" indent="-342900">
              <a:buFontTx/>
              <a:buChar char="-"/>
            </a:pPr>
            <a:r>
              <a:rPr lang="en-GB" sz="2200" dirty="0"/>
              <a:t>cytoprotective effects</a:t>
            </a:r>
          </a:p>
          <a:p>
            <a:pPr marL="342900" indent="-342900">
              <a:buFontTx/>
              <a:buChar char="-"/>
            </a:pPr>
            <a:r>
              <a:rPr lang="en-GB" sz="2200" dirty="0"/>
              <a:t>importance in promoting </a:t>
            </a:r>
            <a:r>
              <a:rPr lang="en-GB" sz="2200" dirty="0" err="1"/>
              <a:t>sulfation</a:t>
            </a:r>
            <a:r>
              <a:rPr lang="en-GB" sz="2200" dirty="0"/>
              <a:t> and methylation reaction</a:t>
            </a:r>
          </a:p>
          <a:p>
            <a:pPr marL="342900" indent="-342900">
              <a:buFontTx/>
              <a:buChar char="-"/>
            </a:pPr>
            <a:r>
              <a:rPr lang="en-GB" sz="2200" dirty="0"/>
              <a:t>role as a precursor of essential intracellular antioxidants (Glutathione)</a:t>
            </a:r>
          </a:p>
        </p:txBody>
      </p:sp>
      <p:pic>
        <p:nvPicPr>
          <p:cNvPr id="7" name="Immagine 6" descr="Immagine che contiene coltello&#10;&#10;Descrizione generata automaticamente">
            <a:extLst>
              <a:ext uri="{FF2B5EF4-FFF2-40B4-BE49-F238E27FC236}">
                <a16:creationId xmlns:a16="http://schemas.microsoft.com/office/drawing/2014/main" id="{832EE0B0-64EA-4C83-82B2-1A696466AAB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8520" t="32499" r="29306" b="35632"/>
          <a:stretch/>
        </p:blipFill>
        <p:spPr>
          <a:xfrm>
            <a:off x="857249" y="1350264"/>
            <a:ext cx="4333875" cy="552449"/>
          </a:xfrm>
          <a:prstGeom prst="rect">
            <a:avLst/>
          </a:prstGeom>
        </p:spPr>
      </p:pic>
      <p:sp>
        <p:nvSpPr>
          <p:cNvPr id="9" name="CasellaDiTesto 8">
            <a:extLst>
              <a:ext uri="{FF2B5EF4-FFF2-40B4-BE49-F238E27FC236}">
                <a16:creationId xmlns:a16="http://schemas.microsoft.com/office/drawing/2014/main" id="{0361E389-AE09-4964-BC52-20195C561277}"/>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795042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5648325" y="1350264"/>
            <a:ext cx="3248025" cy="752706"/>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57C30355-81B4-4C8D-8567-512755C6B4D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166883"/>
            <a:ext cx="2300413" cy="940689"/>
          </a:xfrm>
          <a:prstGeom prst="rect">
            <a:avLst/>
          </a:prstGeom>
        </p:spPr>
      </p:pic>
      <p:pic>
        <p:nvPicPr>
          <p:cNvPr id="11" name="Immagine 10" descr="Immagine che contiene sedendo, tavolo, scatola, contatore&#10;&#10;Descrizione generata automaticamente">
            <a:extLst>
              <a:ext uri="{FF2B5EF4-FFF2-40B4-BE49-F238E27FC236}">
                <a16:creationId xmlns:a16="http://schemas.microsoft.com/office/drawing/2014/main" id="{7307EDC9-B4AE-415D-9C41-D8C43F515E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10107" y="184496"/>
            <a:ext cx="1495168" cy="1257300"/>
          </a:xfrm>
          <a:prstGeom prst="rect">
            <a:avLst/>
          </a:prstGeom>
        </p:spPr>
      </p:pic>
      <p:sp>
        <p:nvSpPr>
          <p:cNvPr id="5" name="CasellaDiTesto 4">
            <a:extLst>
              <a:ext uri="{FF2B5EF4-FFF2-40B4-BE49-F238E27FC236}">
                <a16:creationId xmlns:a16="http://schemas.microsoft.com/office/drawing/2014/main" id="{C72BF32B-0873-4806-A8D4-AE50D5524757}"/>
              </a:ext>
            </a:extLst>
          </p:cNvPr>
          <p:cNvSpPr txBox="1"/>
          <p:nvPr/>
        </p:nvSpPr>
        <p:spPr>
          <a:xfrm>
            <a:off x="113808" y="2362426"/>
            <a:ext cx="9030192" cy="2462213"/>
          </a:xfrm>
          <a:prstGeom prst="rect">
            <a:avLst/>
          </a:prstGeom>
          <a:noFill/>
        </p:spPr>
        <p:txBody>
          <a:bodyPr wrap="square" rtlCol="0">
            <a:spAutoFit/>
          </a:bodyPr>
          <a:lstStyle/>
          <a:p>
            <a:r>
              <a:rPr lang="en-GB" sz="2200" b="1" dirty="0">
                <a:solidFill>
                  <a:srgbClr val="F68541"/>
                </a:solidFill>
              </a:rPr>
              <a:t>SAMe (S-Adenosylmethionine) </a:t>
            </a:r>
            <a:r>
              <a:rPr lang="en-GB" sz="2200" dirty="0"/>
              <a:t>is characterized by 2 stereoisomers, S,S-SAMe and R,S-SAMe. Only the S,S-SAMe isomer has preferential high reactivity with liver enzyme (Methyltransferases) while R,S-SAMe isomer may competitively inhibit liver enzymes (Methyltransferases). </a:t>
            </a:r>
          </a:p>
          <a:p>
            <a:endParaRPr lang="en-GB" sz="2200" dirty="0"/>
          </a:p>
          <a:p>
            <a:r>
              <a:rPr lang="en-GB" sz="2200" dirty="0"/>
              <a:t>The specific production process of </a:t>
            </a:r>
            <a:r>
              <a:rPr lang="en-GB" sz="2200" b="1" dirty="0">
                <a:solidFill>
                  <a:srgbClr val="F78932"/>
                </a:solidFill>
              </a:rPr>
              <a:t>OXOMET</a:t>
            </a:r>
            <a:r>
              <a:rPr lang="en-GB" sz="2200" dirty="0"/>
              <a:t> ensures minimum </a:t>
            </a:r>
            <a:r>
              <a:rPr lang="en-GB" sz="2200" b="1" dirty="0"/>
              <a:t>75% S,S-SAMe</a:t>
            </a:r>
            <a:r>
              <a:rPr lang="en-GB" sz="2200" dirty="0"/>
              <a:t>’s concentration</a:t>
            </a:r>
          </a:p>
        </p:txBody>
      </p:sp>
      <p:pic>
        <p:nvPicPr>
          <p:cNvPr id="7" name="Immagine 6" descr="Immagine che contiene coltello&#10;&#10;Descrizione generata automaticamente">
            <a:extLst>
              <a:ext uri="{FF2B5EF4-FFF2-40B4-BE49-F238E27FC236}">
                <a16:creationId xmlns:a16="http://schemas.microsoft.com/office/drawing/2014/main" id="{832EE0B0-64EA-4C83-82B2-1A696466AABD}"/>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8520" t="32499" r="29306" b="35632"/>
          <a:stretch/>
        </p:blipFill>
        <p:spPr>
          <a:xfrm>
            <a:off x="857249" y="1350264"/>
            <a:ext cx="4333875" cy="552449"/>
          </a:xfrm>
          <a:prstGeom prst="rect">
            <a:avLst/>
          </a:prstGeom>
        </p:spPr>
      </p:pic>
      <p:pic>
        <p:nvPicPr>
          <p:cNvPr id="9" name="Immagine 8">
            <a:extLst>
              <a:ext uri="{FF2B5EF4-FFF2-40B4-BE49-F238E27FC236}">
                <a16:creationId xmlns:a16="http://schemas.microsoft.com/office/drawing/2014/main" id="{AE3779B2-97CF-458B-8F25-0028FF2807E8}"/>
              </a:ext>
            </a:extLst>
          </p:cNvPr>
          <p:cNvPicPr>
            <a:picLocks noChangeAspect="1"/>
          </p:cNvPicPr>
          <p:nvPr/>
        </p:nvPicPr>
        <p:blipFill>
          <a:blip r:embed="rId6"/>
          <a:stretch>
            <a:fillRect/>
          </a:stretch>
        </p:blipFill>
        <p:spPr>
          <a:xfrm>
            <a:off x="4014144" y="4591050"/>
            <a:ext cx="3136437" cy="2094225"/>
          </a:xfrm>
          <a:prstGeom prst="rect">
            <a:avLst/>
          </a:prstGeom>
          <a:ln>
            <a:noFill/>
          </a:ln>
          <a:effectLst>
            <a:outerShdw blurRad="292100" dist="139700" dir="2700000" algn="tl" rotWithShape="0">
              <a:srgbClr val="333333">
                <a:alpha val="65000"/>
              </a:srgbClr>
            </a:outerShdw>
          </a:effectLst>
        </p:spPr>
      </p:pic>
      <p:sp>
        <p:nvSpPr>
          <p:cNvPr id="10" name="CasellaDiTesto 9">
            <a:extLst>
              <a:ext uri="{FF2B5EF4-FFF2-40B4-BE49-F238E27FC236}">
                <a16:creationId xmlns:a16="http://schemas.microsoft.com/office/drawing/2014/main" id="{DD1209CB-808D-4C8F-8E98-44521A121EEA}"/>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517746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5648325" y="1350264"/>
            <a:ext cx="3248025" cy="752706"/>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57C30355-81B4-4C8D-8567-512755C6B4D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3481" y="199369"/>
            <a:ext cx="2300413" cy="940689"/>
          </a:xfrm>
          <a:prstGeom prst="rect">
            <a:avLst/>
          </a:prstGeom>
        </p:spPr>
      </p:pic>
      <p:pic>
        <p:nvPicPr>
          <p:cNvPr id="11" name="Immagine 10" descr="Immagine che contiene sedendo, tavolo, scatola, contatore&#10;&#10;Descrizione generata automaticamente">
            <a:extLst>
              <a:ext uri="{FF2B5EF4-FFF2-40B4-BE49-F238E27FC236}">
                <a16:creationId xmlns:a16="http://schemas.microsoft.com/office/drawing/2014/main" id="{7307EDC9-B4AE-415D-9C41-D8C43F515E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10107" y="184496"/>
            <a:ext cx="1495168" cy="1257300"/>
          </a:xfrm>
          <a:prstGeom prst="rect">
            <a:avLst/>
          </a:prstGeom>
        </p:spPr>
      </p:pic>
      <p:sp>
        <p:nvSpPr>
          <p:cNvPr id="5" name="CasellaDiTesto 4">
            <a:extLst>
              <a:ext uri="{FF2B5EF4-FFF2-40B4-BE49-F238E27FC236}">
                <a16:creationId xmlns:a16="http://schemas.microsoft.com/office/drawing/2014/main" id="{C72BF32B-0873-4806-A8D4-AE50D5524757}"/>
              </a:ext>
            </a:extLst>
          </p:cNvPr>
          <p:cNvSpPr txBox="1"/>
          <p:nvPr/>
        </p:nvSpPr>
        <p:spPr>
          <a:xfrm>
            <a:off x="256683" y="2706445"/>
            <a:ext cx="8639667" cy="3139321"/>
          </a:xfrm>
          <a:prstGeom prst="rect">
            <a:avLst/>
          </a:prstGeom>
          <a:noFill/>
        </p:spPr>
        <p:txBody>
          <a:bodyPr wrap="square" rtlCol="0">
            <a:spAutoFit/>
          </a:bodyPr>
          <a:lstStyle/>
          <a:p>
            <a:r>
              <a:rPr lang="en-GB" sz="2200" b="1" dirty="0">
                <a:solidFill>
                  <a:srgbClr val="F68541"/>
                </a:solidFill>
              </a:rPr>
              <a:t>Polyamines </a:t>
            </a:r>
            <a:r>
              <a:rPr lang="en-GB" sz="2200" dirty="0"/>
              <a:t>bind to macromolecules such as DNA, RNA and proteins. </a:t>
            </a:r>
          </a:p>
          <a:p>
            <a:r>
              <a:rPr lang="en-GB" sz="2200" dirty="0"/>
              <a:t>They are involved in different processes:</a:t>
            </a:r>
          </a:p>
          <a:p>
            <a:pPr marL="342900" indent="-342900">
              <a:buFontTx/>
              <a:buChar char="-"/>
            </a:pPr>
            <a:r>
              <a:rPr lang="en-GB" sz="2200" dirty="0"/>
              <a:t>regulation of gene expression</a:t>
            </a:r>
          </a:p>
          <a:p>
            <a:pPr marL="342900" indent="-342900">
              <a:buFontTx/>
              <a:buChar char="-"/>
            </a:pPr>
            <a:r>
              <a:rPr lang="en-GB" sz="2200" dirty="0"/>
              <a:t>translation</a:t>
            </a:r>
          </a:p>
          <a:p>
            <a:pPr marL="342900" indent="-342900">
              <a:buFontTx/>
              <a:buChar char="-"/>
            </a:pPr>
            <a:r>
              <a:rPr lang="en-GB" sz="2200" dirty="0"/>
              <a:t>cell proliferation</a:t>
            </a:r>
          </a:p>
          <a:p>
            <a:pPr marL="342900" indent="-342900">
              <a:buFontTx/>
              <a:buChar char="-"/>
            </a:pPr>
            <a:r>
              <a:rPr lang="en-GB" sz="2200" dirty="0"/>
              <a:t>modulation of signalling</a:t>
            </a:r>
          </a:p>
          <a:p>
            <a:pPr marL="342900" indent="-342900">
              <a:buFontTx/>
              <a:buChar char="-"/>
            </a:pPr>
            <a:r>
              <a:rPr lang="en-GB" sz="2200" dirty="0"/>
              <a:t>membrane stabilization</a:t>
            </a:r>
          </a:p>
          <a:p>
            <a:endParaRPr lang="en-GB" sz="2200" dirty="0"/>
          </a:p>
          <a:p>
            <a:r>
              <a:rPr lang="en-GB" sz="2200" dirty="0"/>
              <a:t>They also modulate the activities of certain sets of ion channels.</a:t>
            </a:r>
          </a:p>
        </p:txBody>
      </p:sp>
      <p:pic>
        <p:nvPicPr>
          <p:cNvPr id="9" name="Immagine 8" descr="Immagine che contiene coltello&#10;&#10;Descrizione generata automaticamente">
            <a:extLst>
              <a:ext uri="{FF2B5EF4-FFF2-40B4-BE49-F238E27FC236}">
                <a16:creationId xmlns:a16="http://schemas.microsoft.com/office/drawing/2014/main" id="{296AE3F3-3ECD-4DFB-8039-331DFFEC4521}"/>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7427" t="60522" r="59571" b="-1"/>
          <a:stretch/>
        </p:blipFill>
        <p:spPr>
          <a:xfrm>
            <a:off x="1583565" y="1441796"/>
            <a:ext cx="2300413" cy="684362"/>
          </a:xfrm>
          <a:prstGeom prst="rect">
            <a:avLst/>
          </a:prstGeom>
        </p:spPr>
      </p:pic>
      <p:sp>
        <p:nvSpPr>
          <p:cNvPr id="7" name="CasellaDiTesto 6">
            <a:extLst>
              <a:ext uri="{FF2B5EF4-FFF2-40B4-BE49-F238E27FC236}">
                <a16:creationId xmlns:a16="http://schemas.microsoft.com/office/drawing/2014/main" id="{25A6A394-6C2E-4BE9-8EC9-B13CECBC5F33}"/>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4236762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a:extLst>
              <a:ext uri="{FF2B5EF4-FFF2-40B4-BE49-F238E27FC236}">
                <a16:creationId xmlns:a16="http://schemas.microsoft.com/office/drawing/2014/main" id="{0AD0E3B7-1B2D-4A7E-B59C-DB7B83B505D5}"/>
              </a:ext>
            </a:extLst>
          </p:cNvPr>
          <p:cNvSpPr txBox="1">
            <a:spLocks/>
          </p:cNvSpPr>
          <p:nvPr/>
        </p:nvSpPr>
        <p:spPr>
          <a:xfrm>
            <a:off x="407191" y="0"/>
            <a:ext cx="8079584" cy="1158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B0F0"/>
                </a:solidFill>
                <a:latin typeface="+mn-lt"/>
              </a:rPr>
              <a:t>Main liver detoxification pathways</a:t>
            </a:r>
            <a:endParaRPr lang="en-GB" b="1" dirty="0">
              <a:solidFill>
                <a:srgbClr val="00B0F0"/>
              </a:solidFill>
              <a:latin typeface="+mn-lt"/>
            </a:endParaRPr>
          </a:p>
        </p:txBody>
      </p:sp>
      <p:pic>
        <p:nvPicPr>
          <p:cNvPr id="4" name="Picture 6" descr="Schema SAMe">
            <a:extLst>
              <a:ext uri="{FF2B5EF4-FFF2-40B4-BE49-F238E27FC236}">
                <a16:creationId xmlns:a16="http://schemas.microsoft.com/office/drawing/2014/main" id="{501B4B07-DA32-4B4B-B6AC-6CD8555409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72" y="914400"/>
            <a:ext cx="7431741" cy="5768974"/>
          </a:xfrm>
          <a:prstGeom prst="rect">
            <a:avLst/>
          </a:prstGeom>
        </p:spPr>
      </p:pic>
      <p:sp>
        <p:nvSpPr>
          <p:cNvPr id="5" name="Ovale 4">
            <a:extLst>
              <a:ext uri="{FF2B5EF4-FFF2-40B4-BE49-F238E27FC236}">
                <a16:creationId xmlns:a16="http://schemas.microsoft.com/office/drawing/2014/main" id="{31441504-D01B-481E-B929-BD777407F0C0}"/>
              </a:ext>
            </a:extLst>
          </p:cNvPr>
          <p:cNvSpPr/>
          <p:nvPr/>
        </p:nvSpPr>
        <p:spPr>
          <a:xfrm>
            <a:off x="2752257" y="1943098"/>
            <a:ext cx="2915118" cy="819150"/>
          </a:xfrm>
          <a:prstGeom prst="ellipse">
            <a:avLst/>
          </a:prstGeom>
          <a:noFill/>
          <a:ln w="38100">
            <a:solidFill>
              <a:srgbClr val="F685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e 9">
            <a:extLst>
              <a:ext uri="{FF2B5EF4-FFF2-40B4-BE49-F238E27FC236}">
                <a16:creationId xmlns:a16="http://schemas.microsoft.com/office/drawing/2014/main" id="{4D0B3ECF-56BA-405B-95F2-727D245BA2E0}"/>
              </a:ext>
            </a:extLst>
          </p:cNvPr>
          <p:cNvSpPr/>
          <p:nvPr/>
        </p:nvSpPr>
        <p:spPr>
          <a:xfrm>
            <a:off x="2076335" y="5200649"/>
            <a:ext cx="1733666" cy="449263"/>
          </a:xfrm>
          <a:prstGeom prst="ellipse">
            <a:avLst/>
          </a:prstGeom>
          <a:noFill/>
          <a:ln w="38100">
            <a:solidFill>
              <a:srgbClr val="F685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e 10">
            <a:extLst>
              <a:ext uri="{FF2B5EF4-FFF2-40B4-BE49-F238E27FC236}">
                <a16:creationId xmlns:a16="http://schemas.microsoft.com/office/drawing/2014/main" id="{236F248C-0796-47C3-9820-FD8260ED340E}"/>
              </a:ext>
            </a:extLst>
          </p:cNvPr>
          <p:cNvSpPr/>
          <p:nvPr/>
        </p:nvSpPr>
        <p:spPr>
          <a:xfrm>
            <a:off x="1283717" y="4467225"/>
            <a:ext cx="1733666" cy="449263"/>
          </a:xfrm>
          <a:prstGeom prst="ellipse">
            <a:avLst/>
          </a:prstGeom>
          <a:noFill/>
          <a:ln w="38100">
            <a:solidFill>
              <a:srgbClr val="F685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asellaDiTesto 6">
            <a:extLst>
              <a:ext uri="{FF2B5EF4-FFF2-40B4-BE49-F238E27FC236}">
                <a16:creationId xmlns:a16="http://schemas.microsoft.com/office/drawing/2014/main" id="{3B327978-9543-4A3E-B892-B4CEDA701539}"/>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2291189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5021677" y="2221588"/>
            <a:ext cx="3248025" cy="752706"/>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57C30355-81B4-4C8D-8567-512755C6B4D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166883"/>
            <a:ext cx="2300413" cy="940689"/>
          </a:xfrm>
          <a:prstGeom prst="rect">
            <a:avLst/>
          </a:prstGeom>
        </p:spPr>
      </p:pic>
      <p:pic>
        <p:nvPicPr>
          <p:cNvPr id="11" name="Immagine 10" descr="Immagine che contiene sedendo, tavolo, scatola, contatore&#10;&#10;Descrizione generata automaticamente">
            <a:extLst>
              <a:ext uri="{FF2B5EF4-FFF2-40B4-BE49-F238E27FC236}">
                <a16:creationId xmlns:a16="http://schemas.microsoft.com/office/drawing/2014/main" id="{7307EDC9-B4AE-415D-9C41-D8C43F515E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26565" y="305791"/>
            <a:ext cx="2078710" cy="1748005"/>
          </a:xfrm>
          <a:prstGeom prst="rect">
            <a:avLst/>
          </a:prstGeom>
        </p:spPr>
      </p:pic>
      <p:pic>
        <p:nvPicPr>
          <p:cNvPr id="9" name="Immagine 8">
            <a:extLst>
              <a:ext uri="{FF2B5EF4-FFF2-40B4-BE49-F238E27FC236}">
                <a16:creationId xmlns:a16="http://schemas.microsoft.com/office/drawing/2014/main" id="{AE3779B2-97CF-458B-8F25-0028FF2807E8}"/>
              </a:ext>
            </a:extLst>
          </p:cNvPr>
          <p:cNvPicPr>
            <a:picLocks noChangeAspect="1"/>
          </p:cNvPicPr>
          <p:nvPr/>
        </p:nvPicPr>
        <p:blipFill>
          <a:blip r:embed="rId5"/>
          <a:stretch>
            <a:fillRect/>
          </a:stretch>
        </p:blipFill>
        <p:spPr>
          <a:xfrm>
            <a:off x="381000" y="1238250"/>
            <a:ext cx="3136437" cy="2094225"/>
          </a:xfrm>
          <a:prstGeom prst="rect">
            <a:avLst/>
          </a:prstGeom>
          <a:ln>
            <a:noFill/>
          </a:ln>
          <a:effectLst>
            <a:outerShdw blurRad="292100" dist="139700" dir="2700000" algn="tl" rotWithShape="0">
              <a:srgbClr val="333333">
                <a:alpha val="65000"/>
              </a:srgbClr>
            </a:outerShdw>
          </a:effectLst>
        </p:spPr>
      </p:pic>
      <p:pic>
        <p:nvPicPr>
          <p:cNvPr id="10" name="Immagine 9" descr="Immagine che contiene screenshot&#10;&#10;Descrizione generata automaticamente">
            <a:extLst>
              <a:ext uri="{FF2B5EF4-FFF2-40B4-BE49-F238E27FC236}">
                <a16:creationId xmlns:a16="http://schemas.microsoft.com/office/drawing/2014/main" id="{BB40BA08-3FE8-4698-82DA-6DC3EC4023AE}"/>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3335" y="3463153"/>
            <a:ext cx="7728805" cy="3358642"/>
          </a:xfrm>
          <a:prstGeom prst="rect">
            <a:avLst/>
          </a:prstGeom>
        </p:spPr>
      </p:pic>
      <p:sp>
        <p:nvSpPr>
          <p:cNvPr id="7" name="CasellaDiTesto 6">
            <a:extLst>
              <a:ext uri="{FF2B5EF4-FFF2-40B4-BE49-F238E27FC236}">
                <a16:creationId xmlns:a16="http://schemas.microsoft.com/office/drawing/2014/main" id="{9316A3AC-0135-44DC-8C4C-004A5011D950}"/>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647714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5052441" y="1171298"/>
            <a:ext cx="3248025" cy="752706"/>
          </a:xfrm>
          <a:prstGeom prst="rect">
            <a:avLst/>
          </a:prstGeom>
        </p:spPr>
      </p:pic>
      <p:pic>
        <p:nvPicPr>
          <p:cNvPr id="4" name="Immagine 3" descr="Immagine che contiene disegnando&#10;&#10;Descrizione generata automaticamente">
            <a:extLst>
              <a:ext uri="{FF2B5EF4-FFF2-40B4-BE49-F238E27FC236}">
                <a16:creationId xmlns:a16="http://schemas.microsoft.com/office/drawing/2014/main" id="{1C1613D5-E928-4AB4-B099-846BB245DB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425" y="316992"/>
            <a:ext cx="4572000" cy="1033272"/>
          </a:xfrm>
          <a:prstGeom prst="rect">
            <a:avLst/>
          </a:prstGeom>
        </p:spPr>
      </p:pic>
      <p:pic>
        <p:nvPicPr>
          <p:cNvPr id="11" name="Immagine 10" descr="Immagine che contiene sedendo, tavolo, scatola, contatore&#10;&#10;Descrizione generata automaticamente">
            <a:extLst>
              <a:ext uri="{FF2B5EF4-FFF2-40B4-BE49-F238E27FC236}">
                <a16:creationId xmlns:a16="http://schemas.microsoft.com/office/drawing/2014/main" id="{7307EDC9-B4AE-415D-9C41-D8C43F515E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14782" y="92964"/>
            <a:ext cx="1495168" cy="1257300"/>
          </a:xfrm>
          <a:prstGeom prst="rect">
            <a:avLst/>
          </a:prstGeom>
        </p:spPr>
      </p:pic>
      <p:pic>
        <p:nvPicPr>
          <p:cNvPr id="3" name="Immagine 2">
            <a:extLst>
              <a:ext uri="{FF2B5EF4-FFF2-40B4-BE49-F238E27FC236}">
                <a16:creationId xmlns:a16="http://schemas.microsoft.com/office/drawing/2014/main" id="{F17CD0EE-0143-4237-8496-3CFAFE65BF7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4409" y="1353332"/>
            <a:ext cx="4828032" cy="1069848"/>
          </a:xfrm>
          <a:prstGeom prst="rect">
            <a:avLst/>
          </a:prstGeom>
        </p:spPr>
      </p:pic>
      <p:pic>
        <p:nvPicPr>
          <p:cNvPr id="14" name="Immagine 13" descr="Immagine che contiene testo&#10;&#10;Descrizione generata automaticamente">
            <a:extLst>
              <a:ext uri="{FF2B5EF4-FFF2-40B4-BE49-F238E27FC236}">
                <a16:creationId xmlns:a16="http://schemas.microsoft.com/office/drawing/2014/main" id="{59986CA4-48A2-48A3-AA6A-C7C44EBC75B2}"/>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2425" y="2423180"/>
            <a:ext cx="7948041" cy="4569320"/>
          </a:xfrm>
          <a:prstGeom prst="rect">
            <a:avLst/>
          </a:prstGeom>
        </p:spPr>
      </p:pic>
      <p:sp>
        <p:nvSpPr>
          <p:cNvPr id="7" name="CasellaDiTesto 6">
            <a:extLst>
              <a:ext uri="{FF2B5EF4-FFF2-40B4-BE49-F238E27FC236}">
                <a16:creationId xmlns:a16="http://schemas.microsoft.com/office/drawing/2014/main" id="{7A35DBDA-BD41-4259-851A-6C9D528BBE6C}"/>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830515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5052441" y="1171298"/>
            <a:ext cx="3248025" cy="752706"/>
          </a:xfrm>
          <a:prstGeom prst="rect">
            <a:avLst/>
          </a:prstGeom>
        </p:spPr>
      </p:pic>
      <p:pic>
        <p:nvPicPr>
          <p:cNvPr id="4" name="Immagine 3" descr="Immagine che contiene disegnando&#10;&#10;Descrizione generata automaticamente">
            <a:extLst>
              <a:ext uri="{FF2B5EF4-FFF2-40B4-BE49-F238E27FC236}">
                <a16:creationId xmlns:a16="http://schemas.microsoft.com/office/drawing/2014/main" id="{1C1613D5-E928-4AB4-B099-846BB245DB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425" y="316992"/>
            <a:ext cx="4572000" cy="1033272"/>
          </a:xfrm>
          <a:prstGeom prst="rect">
            <a:avLst/>
          </a:prstGeom>
        </p:spPr>
      </p:pic>
      <p:pic>
        <p:nvPicPr>
          <p:cNvPr id="11" name="Immagine 10" descr="Immagine che contiene sedendo, tavolo, scatola, contatore&#10;&#10;Descrizione generata automaticamente">
            <a:extLst>
              <a:ext uri="{FF2B5EF4-FFF2-40B4-BE49-F238E27FC236}">
                <a16:creationId xmlns:a16="http://schemas.microsoft.com/office/drawing/2014/main" id="{7307EDC9-B4AE-415D-9C41-D8C43F515E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14782" y="92964"/>
            <a:ext cx="1495168" cy="1257300"/>
          </a:xfrm>
          <a:prstGeom prst="rect">
            <a:avLst/>
          </a:prstGeom>
        </p:spPr>
      </p:pic>
      <p:pic>
        <p:nvPicPr>
          <p:cNvPr id="3" name="Immagine 2">
            <a:extLst>
              <a:ext uri="{FF2B5EF4-FFF2-40B4-BE49-F238E27FC236}">
                <a16:creationId xmlns:a16="http://schemas.microsoft.com/office/drawing/2014/main" id="{F17CD0EE-0143-4237-8496-3CFAFE65BF7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4409" y="1353332"/>
            <a:ext cx="4828032" cy="1069848"/>
          </a:xfrm>
          <a:prstGeom prst="rect">
            <a:avLst/>
          </a:prstGeom>
        </p:spPr>
      </p:pic>
      <p:pic>
        <p:nvPicPr>
          <p:cNvPr id="5" name="Immagine 4" descr="Immagine che contiene disegnando&#10;&#10;Descrizione generata automaticamente">
            <a:extLst>
              <a:ext uri="{FF2B5EF4-FFF2-40B4-BE49-F238E27FC236}">
                <a16:creationId xmlns:a16="http://schemas.microsoft.com/office/drawing/2014/main" id="{574B5D84-2637-4517-98B4-4421D411DFFB}"/>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100094">
            <a:off x="288417" y="2275900"/>
            <a:ext cx="1245108" cy="2434256"/>
          </a:xfrm>
          <a:prstGeom prst="rect">
            <a:avLst/>
          </a:prstGeom>
        </p:spPr>
      </p:pic>
      <p:sp>
        <p:nvSpPr>
          <p:cNvPr id="7" name="CasellaDiTesto 6">
            <a:extLst>
              <a:ext uri="{FF2B5EF4-FFF2-40B4-BE49-F238E27FC236}">
                <a16:creationId xmlns:a16="http://schemas.microsoft.com/office/drawing/2014/main" id="{08F54EEE-BB52-44BA-A270-C515B3A28721}"/>
              </a:ext>
            </a:extLst>
          </p:cNvPr>
          <p:cNvSpPr txBox="1"/>
          <p:nvPr/>
        </p:nvSpPr>
        <p:spPr>
          <a:xfrm>
            <a:off x="1438275" y="3219450"/>
            <a:ext cx="7477125" cy="3170099"/>
          </a:xfrm>
          <a:prstGeom prst="rect">
            <a:avLst/>
          </a:prstGeom>
          <a:noFill/>
        </p:spPr>
        <p:txBody>
          <a:bodyPr wrap="square" rtlCol="0">
            <a:spAutoFit/>
          </a:bodyPr>
          <a:lstStyle/>
          <a:p>
            <a:pPr marL="285750" indent="-285750">
              <a:buFontTx/>
              <a:buChar char="-"/>
            </a:pPr>
            <a:r>
              <a:rPr lang="en-GB" sz="2000" dirty="0"/>
              <a:t>Direct antioxidant as </a:t>
            </a:r>
            <a:r>
              <a:rPr lang="en-GB" sz="2000" b="1" dirty="0"/>
              <a:t>free radical scavenger</a:t>
            </a:r>
          </a:p>
          <a:p>
            <a:pPr marL="285750" indent="-285750">
              <a:buFontTx/>
              <a:buChar char="-"/>
            </a:pPr>
            <a:r>
              <a:rPr lang="en-GB" sz="2000" dirty="0"/>
              <a:t>Indirect antioxidant stimulating </a:t>
            </a:r>
            <a:r>
              <a:rPr lang="en-GB" sz="2000" b="1" dirty="0"/>
              <a:t>glutathione production</a:t>
            </a:r>
          </a:p>
          <a:p>
            <a:pPr marL="285750" indent="-285750">
              <a:buFontTx/>
              <a:buChar char="-"/>
            </a:pPr>
            <a:r>
              <a:rPr lang="en-GB" sz="2000" dirty="0"/>
              <a:t>Promotes </a:t>
            </a:r>
            <a:r>
              <a:rPr lang="en-GB" sz="2000" b="1" dirty="0"/>
              <a:t>protein synthesis </a:t>
            </a:r>
            <a:r>
              <a:rPr lang="en-GB" sz="2000" dirty="0"/>
              <a:t>stimulating cell replication and exerting </a:t>
            </a:r>
            <a:r>
              <a:rPr lang="en-GB" sz="2000" b="1" dirty="0"/>
              <a:t>antifibrotic activity</a:t>
            </a:r>
          </a:p>
          <a:p>
            <a:pPr marL="285750" indent="-285750">
              <a:buFontTx/>
              <a:buChar char="-"/>
            </a:pPr>
            <a:r>
              <a:rPr lang="en-GB" sz="2000" b="1" dirty="0"/>
              <a:t>Anti-inflammatory activity </a:t>
            </a:r>
            <a:r>
              <a:rPr lang="en-GB" sz="2000" dirty="0"/>
              <a:t>inhibiting leukotrienes synthesis</a:t>
            </a:r>
          </a:p>
          <a:p>
            <a:pPr marL="285750" indent="-285750">
              <a:buFontTx/>
              <a:buChar char="-"/>
            </a:pPr>
            <a:r>
              <a:rPr lang="en-GB" sz="2000" b="1" dirty="0"/>
              <a:t>Choleretic and cholagogue</a:t>
            </a:r>
          </a:p>
          <a:p>
            <a:pPr marL="285750" indent="-285750">
              <a:buFontTx/>
              <a:buChar char="-"/>
            </a:pPr>
            <a:r>
              <a:rPr lang="en-GB" sz="2000" dirty="0"/>
              <a:t>Inhibits hepatotoxins adhesion</a:t>
            </a:r>
          </a:p>
          <a:p>
            <a:pPr marL="285750" indent="-285750">
              <a:buFontTx/>
              <a:buChar char="-"/>
            </a:pPr>
            <a:r>
              <a:rPr lang="en-GB" sz="2000" dirty="0"/>
              <a:t>Decreases transaminase levels (ALT, AST) and improves prothrombin time</a:t>
            </a:r>
          </a:p>
          <a:p>
            <a:pPr marL="285750" indent="-285750">
              <a:buFontTx/>
              <a:buChar char="-"/>
            </a:pPr>
            <a:r>
              <a:rPr lang="en-GB" sz="2000" dirty="0"/>
              <a:t>Synergistic effect with vitamin E and phosphatidylcholine  </a:t>
            </a:r>
          </a:p>
        </p:txBody>
      </p:sp>
      <p:sp>
        <p:nvSpPr>
          <p:cNvPr id="8" name="CasellaDiTesto 7">
            <a:extLst>
              <a:ext uri="{FF2B5EF4-FFF2-40B4-BE49-F238E27FC236}">
                <a16:creationId xmlns:a16="http://schemas.microsoft.com/office/drawing/2014/main" id="{E3BE0E06-B1FE-43D2-94A4-724FFD302A87}"/>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581891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5052441" y="1171298"/>
            <a:ext cx="3248025" cy="752706"/>
          </a:xfrm>
          <a:prstGeom prst="rect">
            <a:avLst/>
          </a:prstGeom>
        </p:spPr>
      </p:pic>
      <p:pic>
        <p:nvPicPr>
          <p:cNvPr id="4" name="Immagine 3" descr="Immagine che contiene disegnando&#10;&#10;Descrizione generata automaticamente">
            <a:extLst>
              <a:ext uri="{FF2B5EF4-FFF2-40B4-BE49-F238E27FC236}">
                <a16:creationId xmlns:a16="http://schemas.microsoft.com/office/drawing/2014/main" id="{1C1613D5-E928-4AB4-B099-846BB245DB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425" y="316992"/>
            <a:ext cx="4572000" cy="1033272"/>
          </a:xfrm>
          <a:prstGeom prst="rect">
            <a:avLst/>
          </a:prstGeom>
        </p:spPr>
      </p:pic>
      <p:pic>
        <p:nvPicPr>
          <p:cNvPr id="11" name="Immagine 10" descr="Immagine che contiene sedendo, tavolo, scatola, contatore&#10;&#10;Descrizione generata automaticamente">
            <a:extLst>
              <a:ext uri="{FF2B5EF4-FFF2-40B4-BE49-F238E27FC236}">
                <a16:creationId xmlns:a16="http://schemas.microsoft.com/office/drawing/2014/main" id="{7307EDC9-B4AE-415D-9C41-D8C43F515E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14782" y="92964"/>
            <a:ext cx="1495168" cy="1257300"/>
          </a:xfrm>
          <a:prstGeom prst="rect">
            <a:avLst/>
          </a:prstGeom>
        </p:spPr>
      </p:pic>
      <p:pic>
        <p:nvPicPr>
          <p:cNvPr id="3" name="Immagine 2">
            <a:extLst>
              <a:ext uri="{FF2B5EF4-FFF2-40B4-BE49-F238E27FC236}">
                <a16:creationId xmlns:a16="http://schemas.microsoft.com/office/drawing/2014/main" id="{F17CD0EE-0143-4237-8496-3CFAFE65BF7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4409" y="1353332"/>
            <a:ext cx="4828032" cy="1069848"/>
          </a:xfrm>
          <a:prstGeom prst="rect">
            <a:avLst/>
          </a:prstGeom>
        </p:spPr>
      </p:pic>
      <p:pic>
        <p:nvPicPr>
          <p:cNvPr id="8" name="Picture 2">
            <a:extLst>
              <a:ext uri="{FF2B5EF4-FFF2-40B4-BE49-F238E27FC236}">
                <a16:creationId xmlns:a16="http://schemas.microsoft.com/office/drawing/2014/main" id="{A9A6CED5-440D-41FD-AC2B-DEB2D2A4DF6D}"/>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26" y="3002338"/>
            <a:ext cx="5708690" cy="345898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a:extLst>
              <a:ext uri="{FF2B5EF4-FFF2-40B4-BE49-F238E27FC236}">
                <a16:creationId xmlns:a16="http://schemas.microsoft.com/office/drawing/2014/main" id="{99D66A62-9896-4957-BB8A-7282A0F51EA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46443" y="2423180"/>
            <a:ext cx="2896371" cy="301099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10" name="CasellaDiTesto 9">
            <a:extLst>
              <a:ext uri="{FF2B5EF4-FFF2-40B4-BE49-F238E27FC236}">
                <a16:creationId xmlns:a16="http://schemas.microsoft.com/office/drawing/2014/main" id="{F6B1A5E8-74A8-48CE-B58B-B2BFDC8BBCA9}"/>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753966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mappa&#10;&#10;Descrizione generata automaticamente">
            <a:extLst>
              <a:ext uri="{FF2B5EF4-FFF2-40B4-BE49-F238E27FC236}">
                <a16:creationId xmlns:a16="http://schemas.microsoft.com/office/drawing/2014/main" id="{F868FF9B-6DBE-43F6-BA92-ED0F32593B1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5052441" y="1171298"/>
            <a:ext cx="3248025" cy="752706"/>
          </a:xfrm>
          <a:prstGeom prst="rect">
            <a:avLst/>
          </a:prstGeom>
        </p:spPr>
      </p:pic>
      <p:pic>
        <p:nvPicPr>
          <p:cNvPr id="4" name="Immagine 3" descr="Immagine che contiene disegnando&#10;&#10;Descrizione generata automaticamente">
            <a:extLst>
              <a:ext uri="{FF2B5EF4-FFF2-40B4-BE49-F238E27FC236}">
                <a16:creationId xmlns:a16="http://schemas.microsoft.com/office/drawing/2014/main" id="{1C1613D5-E928-4AB4-B099-846BB245DB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425" y="316992"/>
            <a:ext cx="4572000" cy="1033272"/>
          </a:xfrm>
          <a:prstGeom prst="rect">
            <a:avLst/>
          </a:prstGeom>
        </p:spPr>
      </p:pic>
      <p:pic>
        <p:nvPicPr>
          <p:cNvPr id="11" name="Immagine 10" descr="Immagine che contiene sedendo, tavolo, scatola, contatore&#10;&#10;Descrizione generata automaticamente">
            <a:extLst>
              <a:ext uri="{FF2B5EF4-FFF2-40B4-BE49-F238E27FC236}">
                <a16:creationId xmlns:a16="http://schemas.microsoft.com/office/drawing/2014/main" id="{7307EDC9-B4AE-415D-9C41-D8C43F515E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14782" y="92964"/>
            <a:ext cx="1495168" cy="1257300"/>
          </a:xfrm>
          <a:prstGeom prst="rect">
            <a:avLst/>
          </a:prstGeom>
        </p:spPr>
      </p:pic>
      <p:pic>
        <p:nvPicPr>
          <p:cNvPr id="3" name="Immagine 2">
            <a:extLst>
              <a:ext uri="{FF2B5EF4-FFF2-40B4-BE49-F238E27FC236}">
                <a16:creationId xmlns:a16="http://schemas.microsoft.com/office/drawing/2014/main" id="{F17CD0EE-0143-4237-8496-3CFAFE65BF74}"/>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4409" y="1353332"/>
            <a:ext cx="4828032" cy="1069848"/>
          </a:xfrm>
          <a:prstGeom prst="rect">
            <a:avLst/>
          </a:prstGeom>
        </p:spPr>
      </p:pic>
      <p:pic>
        <p:nvPicPr>
          <p:cNvPr id="5" name="Immagine 4" descr="Immagine che contiene testo, mappa&#10;&#10;Descrizione generata automaticamente">
            <a:extLst>
              <a:ext uri="{FF2B5EF4-FFF2-40B4-BE49-F238E27FC236}">
                <a16:creationId xmlns:a16="http://schemas.microsoft.com/office/drawing/2014/main" id="{E79701F8-F971-40B9-BEFD-80F2E41F0DCC}"/>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4409" y="2605214"/>
            <a:ext cx="8680687" cy="3747961"/>
          </a:xfrm>
          <a:prstGeom prst="rect">
            <a:avLst/>
          </a:prstGeom>
        </p:spPr>
      </p:pic>
      <p:sp>
        <p:nvSpPr>
          <p:cNvPr id="7" name="CasellaDiTesto 6">
            <a:extLst>
              <a:ext uri="{FF2B5EF4-FFF2-40B4-BE49-F238E27FC236}">
                <a16:creationId xmlns:a16="http://schemas.microsoft.com/office/drawing/2014/main" id="{0A79F41F-B8EF-48DB-B138-073AB4C15282}"/>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342172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C9BFAE6B-DCB5-4978-A325-FA747813A141}"/>
              </a:ext>
            </a:extLst>
          </p:cNvPr>
          <p:cNvSpPr/>
          <p:nvPr/>
        </p:nvSpPr>
        <p:spPr>
          <a:xfrm>
            <a:off x="353548" y="169657"/>
            <a:ext cx="3348995"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4400" b="1" cap="none" spc="0" dirty="0" err="1">
                <a:ln/>
                <a:solidFill>
                  <a:srgbClr val="F78932"/>
                </a:solidFill>
                <a:effectLst/>
              </a:rPr>
              <a:t>Summarizing</a:t>
            </a:r>
            <a:r>
              <a:rPr lang="it-IT" sz="4400" b="1" cap="none" spc="0" dirty="0">
                <a:ln/>
                <a:solidFill>
                  <a:srgbClr val="0097D6"/>
                </a:solidFill>
                <a:effectLst/>
              </a:rPr>
              <a:t> </a:t>
            </a:r>
          </a:p>
        </p:txBody>
      </p:sp>
      <p:sp>
        <p:nvSpPr>
          <p:cNvPr id="15" name="Rectangle: Rounded Corners 2">
            <a:extLst>
              <a:ext uri="{FF2B5EF4-FFF2-40B4-BE49-F238E27FC236}">
                <a16:creationId xmlns:a16="http://schemas.microsoft.com/office/drawing/2014/main" id="{B5DBE722-AD0F-4328-A787-B3043EDBDF97}"/>
              </a:ext>
            </a:extLst>
          </p:cNvPr>
          <p:cNvSpPr/>
          <p:nvPr/>
        </p:nvSpPr>
        <p:spPr>
          <a:xfrm>
            <a:off x="466114" y="4193096"/>
            <a:ext cx="1883629" cy="1163612"/>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dirty="0">
              <a:solidFill>
                <a:schemeClr val="bg1"/>
              </a:solidFill>
            </a:endParaRPr>
          </a:p>
        </p:txBody>
      </p:sp>
      <p:sp>
        <p:nvSpPr>
          <p:cNvPr id="16" name="Rectangle 7">
            <a:extLst>
              <a:ext uri="{FF2B5EF4-FFF2-40B4-BE49-F238E27FC236}">
                <a16:creationId xmlns:a16="http://schemas.microsoft.com/office/drawing/2014/main" id="{392E7AAB-E360-412B-BC5F-69DD70761200}"/>
              </a:ext>
            </a:extLst>
          </p:cNvPr>
          <p:cNvSpPr/>
          <p:nvPr/>
        </p:nvSpPr>
        <p:spPr>
          <a:xfrm>
            <a:off x="2213363" y="4276452"/>
            <a:ext cx="1057356" cy="3506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err="1">
                <a:solidFill>
                  <a:srgbClr val="155B43"/>
                </a:solidFill>
              </a:rPr>
              <a:t>Silybin</a:t>
            </a:r>
            <a:endParaRPr lang="en-CA" sz="2000" b="1" dirty="0">
              <a:solidFill>
                <a:srgbClr val="155B43"/>
              </a:solidFill>
            </a:endParaRPr>
          </a:p>
        </p:txBody>
      </p:sp>
      <p:sp>
        <p:nvSpPr>
          <p:cNvPr id="17" name="Rectangle 8">
            <a:extLst>
              <a:ext uri="{FF2B5EF4-FFF2-40B4-BE49-F238E27FC236}">
                <a16:creationId xmlns:a16="http://schemas.microsoft.com/office/drawing/2014/main" id="{E8BFA837-9DAB-451D-8E09-3C19B6577CEC}"/>
              </a:ext>
            </a:extLst>
          </p:cNvPr>
          <p:cNvSpPr/>
          <p:nvPr/>
        </p:nvSpPr>
        <p:spPr>
          <a:xfrm>
            <a:off x="2186559" y="4861785"/>
            <a:ext cx="2168319" cy="51821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155B43"/>
                </a:solidFill>
              </a:rPr>
              <a:t>Phosphatidylcholine</a:t>
            </a:r>
            <a:endParaRPr lang="en-CA" b="1" dirty="0">
              <a:solidFill>
                <a:srgbClr val="155B43"/>
              </a:solidFill>
            </a:endParaRPr>
          </a:p>
        </p:txBody>
      </p:sp>
      <p:pic>
        <p:nvPicPr>
          <p:cNvPr id="18" name="Picture 2">
            <a:extLst>
              <a:ext uri="{FF2B5EF4-FFF2-40B4-BE49-F238E27FC236}">
                <a16:creationId xmlns:a16="http://schemas.microsoft.com/office/drawing/2014/main" id="{643C1D02-6237-485C-BFFF-9CCB058DCA6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4819" y="5661228"/>
            <a:ext cx="1583371" cy="95938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Arrow: Pentagon 12">
            <a:extLst>
              <a:ext uri="{FF2B5EF4-FFF2-40B4-BE49-F238E27FC236}">
                <a16:creationId xmlns:a16="http://schemas.microsoft.com/office/drawing/2014/main" id="{02CD6868-1E27-4D6D-A9B5-41FFEA61D8CD}"/>
              </a:ext>
            </a:extLst>
          </p:cNvPr>
          <p:cNvSpPr/>
          <p:nvPr/>
        </p:nvSpPr>
        <p:spPr>
          <a:xfrm>
            <a:off x="4572000" y="4917445"/>
            <a:ext cx="2719309" cy="395991"/>
          </a:xfrm>
          <a:prstGeom prst="homePlate">
            <a:avLst/>
          </a:prstGeom>
          <a:solidFill>
            <a:srgbClr val="155B43"/>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rPr>
              <a:t>Anti-</a:t>
            </a:r>
            <a:r>
              <a:rPr lang="fr-FR" sz="1600" dirty="0" err="1">
                <a:solidFill>
                  <a:schemeClr val="bg1"/>
                </a:solidFill>
              </a:rPr>
              <a:t>fibrotic</a:t>
            </a:r>
            <a:r>
              <a:rPr lang="fr-FR" sz="1600" dirty="0">
                <a:solidFill>
                  <a:schemeClr val="bg1"/>
                </a:solidFill>
              </a:rPr>
              <a:t> </a:t>
            </a:r>
            <a:r>
              <a:rPr lang="fr-FR" sz="1600" dirty="0" err="1">
                <a:solidFill>
                  <a:schemeClr val="bg1"/>
                </a:solidFill>
              </a:rPr>
              <a:t>activity</a:t>
            </a:r>
            <a:endParaRPr lang="en-CA" sz="1600" dirty="0">
              <a:solidFill>
                <a:schemeClr val="bg1"/>
              </a:solidFill>
            </a:endParaRPr>
          </a:p>
        </p:txBody>
      </p:sp>
      <p:sp>
        <p:nvSpPr>
          <p:cNvPr id="21" name="Arrow: Pentagon 12">
            <a:extLst>
              <a:ext uri="{FF2B5EF4-FFF2-40B4-BE49-F238E27FC236}">
                <a16:creationId xmlns:a16="http://schemas.microsoft.com/office/drawing/2014/main" id="{9F1037B5-0B28-4ED1-B021-EA40682250D7}"/>
              </a:ext>
            </a:extLst>
          </p:cNvPr>
          <p:cNvSpPr/>
          <p:nvPr/>
        </p:nvSpPr>
        <p:spPr>
          <a:xfrm>
            <a:off x="3704296" y="1955786"/>
            <a:ext cx="4401478" cy="395992"/>
          </a:xfrm>
          <a:prstGeom prst="homePlate">
            <a:avLst/>
          </a:prstGeom>
          <a:solidFill>
            <a:srgbClr val="F6854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Antioxidant</a:t>
            </a:r>
            <a:r>
              <a:rPr lang="fr-FR" sz="1600" dirty="0">
                <a:solidFill>
                  <a:schemeClr val="tx1"/>
                </a:solidFill>
              </a:rPr>
              <a:t> </a:t>
            </a:r>
            <a:r>
              <a:rPr lang="fr-FR" sz="1600" dirty="0" err="1">
                <a:solidFill>
                  <a:schemeClr val="tx1"/>
                </a:solidFill>
              </a:rPr>
              <a:t>Antitoxic</a:t>
            </a:r>
            <a:r>
              <a:rPr lang="fr-FR" sz="1600" dirty="0">
                <a:solidFill>
                  <a:schemeClr val="tx1"/>
                </a:solidFill>
              </a:rPr>
              <a:t> &amp; </a:t>
            </a:r>
            <a:r>
              <a:rPr lang="fr-FR" sz="1600" dirty="0" err="1">
                <a:solidFill>
                  <a:schemeClr val="tx1"/>
                </a:solidFill>
              </a:rPr>
              <a:t>Hepatoprotective</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22" name="Rectangle: Rounded Corners 2">
            <a:extLst>
              <a:ext uri="{FF2B5EF4-FFF2-40B4-BE49-F238E27FC236}">
                <a16:creationId xmlns:a16="http://schemas.microsoft.com/office/drawing/2014/main" id="{B4F000F6-59FC-4F41-93B6-BE57DFBD5208}"/>
              </a:ext>
            </a:extLst>
          </p:cNvPr>
          <p:cNvSpPr/>
          <p:nvPr/>
        </p:nvSpPr>
        <p:spPr>
          <a:xfrm>
            <a:off x="238955" y="1570911"/>
            <a:ext cx="1693127" cy="10579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dirty="0">
              <a:solidFill>
                <a:schemeClr val="bg1"/>
              </a:solidFill>
            </a:endParaRPr>
          </a:p>
        </p:txBody>
      </p:sp>
      <p:sp>
        <p:nvSpPr>
          <p:cNvPr id="26" name="Arrow: Pentagon 12">
            <a:extLst>
              <a:ext uri="{FF2B5EF4-FFF2-40B4-BE49-F238E27FC236}">
                <a16:creationId xmlns:a16="http://schemas.microsoft.com/office/drawing/2014/main" id="{D5E70327-6A0E-4FF9-83FA-9380ED2D0DDC}"/>
              </a:ext>
            </a:extLst>
          </p:cNvPr>
          <p:cNvSpPr/>
          <p:nvPr/>
        </p:nvSpPr>
        <p:spPr>
          <a:xfrm>
            <a:off x="3702543" y="2570243"/>
            <a:ext cx="3986685" cy="336907"/>
          </a:xfrm>
          <a:prstGeom prst="homePlate">
            <a:avLst/>
          </a:prstGeom>
          <a:solidFill>
            <a:srgbClr val="F6854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Antifibrotic</a:t>
            </a:r>
            <a:r>
              <a:rPr lang="fr-FR" sz="1600" dirty="0">
                <a:solidFill>
                  <a:schemeClr val="tx1"/>
                </a:solidFill>
              </a:rPr>
              <a:t>, </a:t>
            </a:r>
            <a:r>
              <a:rPr lang="fr-FR" sz="1600" dirty="0" err="1">
                <a:solidFill>
                  <a:schemeClr val="tx1"/>
                </a:solidFill>
              </a:rPr>
              <a:t>Antioxidant</a:t>
            </a:r>
            <a:r>
              <a:rPr lang="fr-FR" sz="1600" dirty="0">
                <a:solidFill>
                  <a:schemeClr val="tx1"/>
                </a:solidFill>
              </a:rPr>
              <a:t> &amp; </a:t>
            </a:r>
            <a:r>
              <a:rPr lang="fr-FR" sz="1600" dirty="0" err="1">
                <a:solidFill>
                  <a:schemeClr val="tx1"/>
                </a:solidFill>
              </a:rPr>
              <a:t>Metabolic</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pic>
        <p:nvPicPr>
          <p:cNvPr id="41" name="Immagine 40" descr="Immagine che contiene testo, mappa&#10;&#10;Descrizione generata automaticamente">
            <a:extLst>
              <a:ext uri="{FF2B5EF4-FFF2-40B4-BE49-F238E27FC236}">
                <a16:creationId xmlns:a16="http://schemas.microsoft.com/office/drawing/2014/main" id="{DE7D1300-B7FE-41C9-9E52-6A10CF4F58A8}"/>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4383" r="66668" b="83944"/>
          <a:stretch/>
        </p:blipFill>
        <p:spPr>
          <a:xfrm>
            <a:off x="6325168" y="702056"/>
            <a:ext cx="2465284" cy="395991"/>
          </a:xfrm>
          <a:prstGeom prst="rect">
            <a:avLst/>
          </a:prstGeom>
        </p:spPr>
      </p:pic>
      <p:sp>
        <p:nvSpPr>
          <p:cNvPr id="42" name="Rectangle 7">
            <a:extLst>
              <a:ext uri="{FF2B5EF4-FFF2-40B4-BE49-F238E27FC236}">
                <a16:creationId xmlns:a16="http://schemas.microsoft.com/office/drawing/2014/main" id="{1E2F5366-3ECF-4EAA-82CD-65008683BD38}"/>
              </a:ext>
            </a:extLst>
          </p:cNvPr>
          <p:cNvSpPr/>
          <p:nvPr/>
        </p:nvSpPr>
        <p:spPr>
          <a:xfrm>
            <a:off x="2028045" y="1501292"/>
            <a:ext cx="1057356" cy="3506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err="1">
                <a:solidFill>
                  <a:srgbClr val="00ADEF"/>
                </a:solidFill>
              </a:rPr>
              <a:t>SAMe</a:t>
            </a:r>
            <a:endParaRPr lang="en-CA" sz="2000" b="1" dirty="0">
              <a:solidFill>
                <a:srgbClr val="00ADEF"/>
              </a:solidFill>
            </a:endParaRPr>
          </a:p>
        </p:txBody>
      </p:sp>
      <p:pic>
        <p:nvPicPr>
          <p:cNvPr id="43" name="Immagine 42" descr="Immagine che contiene disegnando&#10;&#10;Descrizione generata automaticamente">
            <a:extLst>
              <a:ext uri="{FF2B5EF4-FFF2-40B4-BE49-F238E27FC236}">
                <a16:creationId xmlns:a16="http://schemas.microsoft.com/office/drawing/2014/main" id="{80BB3992-C0CF-44AD-AAF7-C0B5E0020C3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1207" y="1753726"/>
            <a:ext cx="1693128" cy="692357"/>
          </a:xfrm>
          <a:prstGeom prst="rect">
            <a:avLst/>
          </a:prstGeom>
        </p:spPr>
      </p:pic>
      <p:sp>
        <p:nvSpPr>
          <p:cNvPr id="44" name="Rectangle 7">
            <a:extLst>
              <a:ext uri="{FF2B5EF4-FFF2-40B4-BE49-F238E27FC236}">
                <a16:creationId xmlns:a16="http://schemas.microsoft.com/office/drawing/2014/main" id="{EFB1DDF3-27F1-4826-95DD-4C7FEBBEEA8E}"/>
              </a:ext>
            </a:extLst>
          </p:cNvPr>
          <p:cNvSpPr/>
          <p:nvPr/>
        </p:nvSpPr>
        <p:spPr>
          <a:xfrm>
            <a:off x="2028044" y="1916963"/>
            <a:ext cx="1515255" cy="4758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err="1">
                <a:solidFill>
                  <a:srgbClr val="00ADEF"/>
                </a:solidFill>
              </a:rPr>
              <a:t>Glutathione</a:t>
            </a:r>
            <a:endParaRPr lang="en-CA" sz="2000" b="1" dirty="0">
              <a:solidFill>
                <a:srgbClr val="00ADEF"/>
              </a:solidFill>
            </a:endParaRPr>
          </a:p>
        </p:txBody>
      </p:sp>
      <p:sp>
        <p:nvSpPr>
          <p:cNvPr id="45" name="Rectangle 7">
            <a:extLst>
              <a:ext uri="{FF2B5EF4-FFF2-40B4-BE49-F238E27FC236}">
                <a16:creationId xmlns:a16="http://schemas.microsoft.com/office/drawing/2014/main" id="{BFF25189-B69F-43A4-878F-23B79E56FDA9}"/>
              </a:ext>
            </a:extLst>
          </p:cNvPr>
          <p:cNvSpPr/>
          <p:nvPr/>
        </p:nvSpPr>
        <p:spPr>
          <a:xfrm>
            <a:off x="2028043" y="2497869"/>
            <a:ext cx="1515255" cy="4758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err="1">
                <a:solidFill>
                  <a:srgbClr val="00ADEF"/>
                </a:solidFill>
              </a:rPr>
              <a:t>Poliamines</a:t>
            </a:r>
            <a:endParaRPr lang="en-CA" sz="2000" b="1" dirty="0">
              <a:solidFill>
                <a:srgbClr val="00ADEF"/>
              </a:solidFill>
            </a:endParaRPr>
          </a:p>
        </p:txBody>
      </p:sp>
      <p:pic>
        <p:nvPicPr>
          <p:cNvPr id="46" name="Immagine 45">
            <a:extLst>
              <a:ext uri="{FF2B5EF4-FFF2-40B4-BE49-F238E27FC236}">
                <a16:creationId xmlns:a16="http://schemas.microsoft.com/office/drawing/2014/main" id="{4EBF2476-3DEC-46D2-87B7-DC1518D87D18}"/>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958" t="-2824" r="69646" b="12298"/>
          <a:stretch/>
        </p:blipFill>
        <p:spPr>
          <a:xfrm>
            <a:off x="738589" y="4236509"/>
            <a:ext cx="1419226" cy="968494"/>
          </a:xfrm>
          <a:prstGeom prst="rect">
            <a:avLst/>
          </a:prstGeom>
        </p:spPr>
      </p:pic>
      <p:sp>
        <p:nvSpPr>
          <p:cNvPr id="47" name="Arrow: Pentagon 12">
            <a:extLst>
              <a:ext uri="{FF2B5EF4-FFF2-40B4-BE49-F238E27FC236}">
                <a16:creationId xmlns:a16="http://schemas.microsoft.com/office/drawing/2014/main" id="{6DD8F664-E0F7-4E9B-9C8A-5CD8977B0117}"/>
              </a:ext>
            </a:extLst>
          </p:cNvPr>
          <p:cNvSpPr/>
          <p:nvPr/>
        </p:nvSpPr>
        <p:spPr>
          <a:xfrm>
            <a:off x="3702542" y="1500922"/>
            <a:ext cx="3986685" cy="336907"/>
          </a:xfrm>
          <a:prstGeom prst="homePlate">
            <a:avLst/>
          </a:prstGeom>
          <a:solidFill>
            <a:srgbClr val="F6854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Antitoxic</a:t>
            </a:r>
            <a:r>
              <a:rPr lang="fr-FR" sz="1600" dirty="0">
                <a:solidFill>
                  <a:schemeClr val="tx1"/>
                </a:solidFill>
              </a:rPr>
              <a:t>, </a:t>
            </a:r>
            <a:r>
              <a:rPr lang="fr-FR" sz="1600" dirty="0" err="1">
                <a:solidFill>
                  <a:schemeClr val="tx1"/>
                </a:solidFill>
              </a:rPr>
              <a:t>Antioxidant</a:t>
            </a:r>
            <a:r>
              <a:rPr lang="fr-FR" sz="1600" dirty="0">
                <a:solidFill>
                  <a:schemeClr val="tx1"/>
                </a:solidFill>
              </a:rPr>
              <a:t> &amp; </a:t>
            </a:r>
            <a:r>
              <a:rPr lang="fr-FR" sz="1600" dirty="0" err="1">
                <a:solidFill>
                  <a:schemeClr val="tx1"/>
                </a:solidFill>
              </a:rPr>
              <a:t>Metabolic</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48" name="Arrow: Pentagon 12">
            <a:extLst>
              <a:ext uri="{FF2B5EF4-FFF2-40B4-BE49-F238E27FC236}">
                <a16:creationId xmlns:a16="http://schemas.microsoft.com/office/drawing/2014/main" id="{09FDCBB0-3071-4F87-BD87-D0688548341C}"/>
              </a:ext>
            </a:extLst>
          </p:cNvPr>
          <p:cNvSpPr/>
          <p:nvPr/>
        </p:nvSpPr>
        <p:spPr>
          <a:xfrm>
            <a:off x="3702542" y="4236509"/>
            <a:ext cx="3876676" cy="433990"/>
          </a:xfrm>
          <a:prstGeom prst="homePlate">
            <a:avLst/>
          </a:prstGeom>
          <a:solidFill>
            <a:srgbClr val="155B43"/>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bg1"/>
                </a:solidFill>
              </a:rPr>
              <a:t>Antioxidant</a:t>
            </a:r>
            <a:r>
              <a:rPr lang="fr-FR" sz="1600" dirty="0">
                <a:solidFill>
                  <a:schemeClr val="bg1"/>
                </a:solidFill>
              </a:rPr>
              <a:t> &amp; Anti-</a:t>
            </a:r>
            <a:r>
              <a:rPr lang="fr-FR" sz="1600" dirty="0" err="1">
                <a:solidFill>
                  <a:schemeClr val="bg1"/>
                </a:solidFill>
              </a:rPr>
              <a:t>inflammatory</a:t>
            </a:r>
            <a:r>
              <a:rPr lang="fr-FR" sz="1600" dirty="0">
                <a:solidFill>
                  <a:schemeClr val="bg1"/>
                </a:solidFill>
              </a:rPr>
              <a:t> </a:t>
            </a:r>
            <a:r>
              <a:rPr lang="fr-FR" sz="1600" dirty="0" err="1">
                <a:solidFill>
                  <a:schemeClr val="bg1"/>
                </a:solidFill>
              </a:rPr>
              <a:t>activity</a:t>
            </a:r>
            <a:endParaRPr lang="en-CA" sz="1600" dirty="0">
              <a:solidFill>
                <a:schemeClr val="bg1"/>
              </a:solidFill>
            </a:endParaRPr>
          </a:p>
        </p:txBody>
      </p:sp>
      <p:pic>
        <p:nvPicPr>
          <p:cNvPr id="49" name="Immagine 48" descr="Immagine che contiene sedendo, tavolo, scatola, contatore&#10;&#10;Descrizione generata automaticamente">
            <a:extLst>
              <a:ext uri="{FF2B5EF4-FFF2-40B4-BE49-F238E27FC236}">
                <a16:creationId xmlns:a16="http://schemas.microsoft.com/office/drawing/2014/main" id="{B1EAB2D1-D318-48CB-8479-EEB340A5C1BF}"/>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54878" y="134390"/>
            <a:ext cx="1495168" cy="1257300"/>
          </a:xfrm>
          <a:prstGeom prst="rect">
            <a:avLst/>
          </a:prstGeom>
        </p:spPr>
      </p:pic>
      <p:sp>
        <p:nvSpPr>
          <p:cNvPr id="23" name="CasellaDiTesto 22">
            <a:extLst>
              <a:ext uri="{FF2B5EF4-FFF2-40B4-BE49-F238E27FC236}">
                <a16:creationId xmlns:a16="http://schemas.microsoft.com/office/drawing/2014/main" id="{145FBEC8-D6CB-48EA-9E05-CDCD39071B43}"/>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777071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 che contiene disegnando&#10;&#10;Descrizione generata automaticamente">
            <a:extLst>
              <a:ext uri="{FF2B5EF4-FFF2-40B4-BE49-F238E27FC236}">
                <a16:creationId xmlns:a16="http://schemas.microsoft.com/office/drawing/2014/main" id="{1C1613D5-E928-4AB4-B099-846BB245D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 y="316992"/>
            <a:ext cx="4572000" cy="1033272"/>
          </a:xfrm>
          <a:prstGeom prst="rect">
            <a:avLst/>
          </a:prstGeom>
        </p:spPr>
      </p:pic>
      <p:sp>
        <p:nvSpPr>
          <p:cNvPr id="2" name="Rettangolo 1">
            <a:extLst>
              <a:ext uri="{FF2B5EF4-FFF2-40B4-BE49-F238E27FC236}">
                <a16:creationId xmlns:a16="http://schemas.microsoft.com/office/drawing/2014/main" id="{91D9031D-AEC3-44A0-8704-E9FB39C88082}"/>
              </a:ext>
            </a:extLst>
          </p:cNvPr>
          <p:cNvSpPr/>
          <p:nvPr/>
        </p:nvSpPr>
        <p:spPr>
          <a:xfrm>
            <a:off x="5153035" y="690860"/>
            <a:ext cx="3333733"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5400" b="1" cap="none" spc="0" dirty="0" err="1">
                <a:ln/>
                <a:solidFill>
                  <a:srgbClr val="F68541"/>
                </a:solidFill>
                <a:effectLst/>
              </a:rPr>
              <a:t>Indications</a:t>
            </a:r>
            <a:endParaRPr lang="it-IT" sz="5400" b="1" cap="none" spc="0" dirty="0">
              <a:ln/>
              <a:solidFill>
                <a:srgbClr val="F68541"/>
              </a:solidFill>
              <a:effectLst/>
            </a:endParaRPr>
          </a:p>
        </p:txBody>
      </p:sp>
      <p:sp>
        <p:nvSpPr>
          <p:cNvPr id="7" name="CasellaDiTesto 6">
            <a:extLst>
              <a:ext uri="{FF2B5EF4-FFF2-40B4-BE49-F238E27FC236}">
                <a16:creationId xmlns:a16="http://schemas.microsoft.com/office/drawing/2014/main" id="{7BDA6552-3172-4BBD-84EA-FD9EF9DB8F37}"/>
              </a:ext>
            </a:extLst>
          </p:cNvPr>
          <p:cNvSpPr txBox="1"/>
          <p:nvPr/>
        </p:nvSpPr>
        <p:spPr>
          <a:xfrm>
            <a:off x="628650" y="1752600"/>
            <a:ext cx="7686675" cy="2954655"/>
          </a:xfrm>
          <a:prstGeom prst="rect">
            <a:avLst/>
          </a:prstGeom>
          <a:noFill/>
        </p:spPr>
        <p:txBody>
          <a:bodyPr wrap="square" rtlCol="0">
            <a:spAutoFit/>
          </a:bodyPr>
          <a:lstStyle/>
          <a:p>
            <a:pPr marL="285750" indent="-285750">
              <a:buFontTx/>
              <a:buChar char="-"/>
            </a:pPr>
            <a:r>
              <a:rPr lang="en-GB" sz="2800" dirty="0"/>
              <a:t>Liver dysfunctions caused by iron and/or copper accumulation</a:t>
            </a:r>
          </a:p>
          <a:p>
            <a:pPr marL="285750" indent="-285750">
              <a:buFontTx/>
              <a:buChar char="-"/>
            </a:pPr>
            <a:r>
              <a:rPr lang="en-GB" sz="2800" dirty="0"/>
              <a:t>Inflammatory, toxic and immuno-mediated liver dysfunctions</a:t>
            </a:r>
          </a:p>
          <a:p>
            <a:pPr marL="285750" indent="-285750">
              <a:buFontTx/>
              <a:buChar char="-"/>
            </a:pPr>
            <a:r>
              <a:rPr lang="en-GB" sz="2800" dirty="0"/>
              <a:t>Cholestasis</a:t>
            </a:r>
          </a:p>
          <a:p>
            <a:pPr marL="285750" indent="-285750">
              <a:buFontTx/>
              <a:buChar char="-"/>
            </a:pPr>
            <a:r>
              <a:rPr lang="en-GB" sz="2800" dirty="0"/>
              <a:t>Cholangitis and </a:t>
            </a:r>
            <a:r>
              <a:rPr lang="en-GB" sz="2800" dirty="0" err="1"/>
              <a:t>Cholangio</a:t>
            </a:r>
            <a:r>
              <a:rPr lang="en-GB" sz="2800" dirty="0"/>
              <a:t>-hepatitis</a:t>
            </a:r>
          </a:p>
          <a:p>
            <a:endParaRPr lang="en-GB" dirty="0"/>
          </a:p>
        </p:txBody>
      </p:sp>
      <p:pic>
        <p:nvPicPr>
          <p:cNvPr id="9" name="Immagine 8" descr="Immagine che contiene tazza, tavolo, cibo&#10;&#10;Descrizione generata automaticamente">
            <a:extLst>
              <a:ext uri="{FF2B5EF4-FFF2-40B4-BE49-F238E27FC236}">
                <a16:creationId xmlns:a16="http://schemas.microsoft.com/office/drawing/2014/main" id="{FF53B3E2-5E2D-4750-BE58-16959D97288A}"/>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875" t="13308" r="3542" b="15670"/>
          <a:stretch/>
        </p:blipFill>
        <p:spPr>
          <a:xfrm>
            <a:off x="1895658" y="4371975"/>
            <a:ext cx="5152658" cy="2342662"/>
          </a:xfrm>
          <a:prstGeom prst="rect">
            <a:avLst/>
          </a:prstGeom>
        </p:spPr>
      </p:pic>
      <p:pic>
        <p:nvPicPr>
          <p:cNvPr id="6" name="Immagine 5" descr="Immagine che contiene testo, mappa&#10;&#10;Descrizione generata automaticamente">
            <a:extLst>
              <a:ext uri="{FF2B5EF4-FFF2-40B4-BE49-F238E27FC236}">
                <a16:creationId xmlns:a16="http://schemas.microsoft.com/office/drawing/2014/main" id="{5B376517-4250-41C4-A78B-7229BA3CA577}"/>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4924425" y="66560"/>
            <a:ext cx="3248025" cy="752706"/>
          </a:xfrm>
          <a:prstGeom prst="rect">
            <a:avLst/>
          </a:prstGeom>
        </p:spPr>
      </p:pic>
      <p:sp>
        <p:nvSpPr>
          <p:cNvPr id="8" name="CasellaDiTesto 7">
            <a:extLst>
              <a:ext uri="{FF2B5EF4-FFF2-40B4-BE49-F238E27FC236}">
                <a16:creationId xmlns:a16="http://schemas.microsoft.com/office/drawing/2014/main" id="{901A959D-CB55-4B5D-A895-CCD582745C92}"/>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415689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 che contiene disegnando&#10;&#10;Descrizione generata automaticamente">
            <a:extLst>
              <a:ext uri="{FF2B5EF4-FFF2-40B4-BE49-F238E27FC236}">
                <a16:creationId xmlns:a16="http://schemas.microsoft.com/office/drawing/2014/main" id="{1C1613D5-E928-4AB4-B099-846BB245D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 y="316992"/>
            <a:ext cx="4572000" cy="1033272"/>
          </a:xfrm>
          <a:prstGeom prst="rect">
            <a:avLst/>
          </a:prstGeom>
        </p:spPr>
      </p:pic>
      <p:sp>
        <p:nvSpPr>
          <p:cNvPr id="2" name="Rettangolo 1">
            <a:extLst>
              <a:ext uri="{FF2B5EF4-FFF2-40B4-BE49-F238E27FC236}">
                <a16:creationId xmlns:a16="http://schemas.microsoft.com/office/drawing/2014/main" id="{91D9031D-AEC3-44A0-8704-E9FB39C88082}"/>
              </a:ext>
            </a:extLst>
          </p:cNvPr>
          <p:cNvSpPr/>
          <p:nvPr/>
        </p:nvSpPr>
        <p:spPr>
          <a:xfrm>
            <a:off x="5680521" y="459569"/>
            <a:ext cx="2278764"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5400" b="1" cap="none" spc="0" dirty="0" err="1">
                <a:ln/>
                <a:solidFill>
                  <a:srgbClr val="F68541"/>
                </a:solidFill>
                <a:effectLst/>
              </a:rPr>
              <a:t>Dosage</a:t>
            </a:r>
            <a:endParaRPr lang="it-IT" sz="5400" b="1" cap="none" spc="0" dirty="0">
              <a:ln/>
              <a:solidFill>
                <a:srgbClr val="F68541"/>
              </a:solidFill>
              <a:effectLst/>
            </a:endParaRPr>
          </a:p>
        </p:txBody>
      </p:sp>
      <p:sp>
        <p:nvSpPr>
          <p:cNvPr id="7" name="CasellaDiTesto 6">
            <a:extLst>
              <a:ext uri="{FF2B5EF4-FFF2-40B4-BE49-F238E27FC236}">
                <a16:creationId xmlns:a16="http://schemas.microsoft.com/office/drawing/2014/main" id="{7BDA6552-3172-4BBD-84EA-FD9EF9DB8F37}"/>
              </a:ext>
            </a:extLst>
          </p:cNvPr>
          <p:cNvSpPr txBox="1"/>
          <p:nvPr/>
        </p:nvSpPr>
        <p:spPr>
          <a:xfrm>
            <a:off x="3549210" y="1710296"/>
            <a:ext cx="5251890" cy="1546577"/>
          </a:xfrm>
          <a:prstGeom prst="rect">
            <a:avLst/>
          </a:prstGeom>
          <a:noFill/>
        </p:spPr>
        <p:txBody>
          <a:bodyPr wrap="square" rtlCol="0">
            <a:spAutoFit/>
          </a:bodyPr>
          <a:lstStyle/>
          <a:p>
            <a:pPr algn="ctr"/>
            <a:r>
              <a:rPr lang="en-GB" sz="2400" b="1" dirty="0" err="1">
                <a:solidFill>
                  <a:srgbClr val="27CEEB"/>
                </a:solidFill>
              </a:rPr>
              <a:t>BeSame</a:t>
            </a:r>
            <a:r>
              <a:rPr lang="en-GB" sz="2400" b="1" dirty="0">
                <a:solidFill>
                  <a:srgbClr val="27CEEB"/>
                </a:solidFill>
              </a:rPr>
              <a:t> 100 </a:t>
            </a:r>
            <a:r>
              <a:rPr lang="en-GB" sz="2400" dirty="0"/>
              <a:t>contains 100mg SAMe</a:t>
            </a:r>
          </a:p>
          <a:p>
            <a:pPr algn="ctr"/>
            <a:r>
              <a:rPr lang="en-GB" sz="2400" dirty="0"/>
              <a:t>1 tablet every 5 kg BW</a:t>
            </a:r>
          </a:p>
          <a:p>
            <a:pPr algn="ctr"/>
            <a:endParaRPr lang="en-GB" sz="1050" dirty="0"/>
          </a:p>
          <a:p>
            <a:r>
              <a:rPr lang="en-GB" dirty="0"/>
              <a:t>Administer the tablet crushed or whole as you prefer. </a:t>
            </a:r>
          </a:p>
          <a:p>
            <a:r>
              <a:rPr lang="en-GB" dirty="0"/>
              <a:t>Best bioavailability 1 h before the main meal</a:t>
            </a:r>
          </a:p>
        </p:txBody>
      </p:sp>
      <p:pic>
        <p:nvPicPr>
          <p:cNvPr id="5" name="Immagine 4" descr="Immagine che contiene tavolo&#10;&#10;Descrizione generata automaticamente">
            <a:extLst>
              <a:ext uri="{FF2B5EF4-FFF2-40B4-BE49-F238E27FC236}">
                <a16:creationId xmlns:a16="http://schemas.microsoft.com/office/drawing/2014/main" id="{8EF4EFFC-8FB9-4CA4-BDB1-12B8A2D8B536}"/>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1944" t="13056" r="14989" b="12084"/>
          <a:stretch/>
        </p:blipFill>
        <p:spPr>
          <a:xfrm>
            <a:off x="501485" y="1540722"/>
            <a:ext cx="2470315" cy="2162724"/>
          </a:xfrm>
          <a:prstGeom prst="rect">
            <a:avLst/>
          </a:prstGeom>
        </p:spPr>
      </p:pic>
      <p:pic>
        <p:nvPicPr>
          <p:cNvPr id="8" name="Immagine 7" descr="Immagine che contiene sedendo, tavolo, scatola, contatore&#10;&#10;Descrizione generata automaticamente">
            <a:extLst>
              <a:ext uri="{FF2B5EF4-FFF2-40B4-BE49-F238E27FC236}">
                <a16:creationId xmlns:a16="http://schemas.microsoft.com/office/drawing/2014/main" id="{B3787D38-81CF-4E6A-BFA8-44954A15BF72}"/>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8100" t="7887" r="9327" b="10937"/>
          <a:stretch/>
        </p:blipFill>
        <p:spPr>
          <a:xfrm>
            <a:off x="352425" y="4102195"/>
            <a:ext cx="2822741" cy="2333527"/>
          </a:xfrm>
          <a:prstGeom prst="rect">
            <a:avLst/>
          </a:prstGeom>
        </p:spPr>
      </p:pic>
      <p:sp>
        <p:nvSpPr>
          <p:cNvPr id="10" name="CasellaDiTesto 9">
            <a:extLst>
              <a:ext uri="{FF2B5EF4-FFF2-40B4-BE49-F238E27FC236}">
                <a16:creationId xmlns:a16="http://schemas.microsoft.com/office/drawing/2014/main" id="{0DA7046D-34D3-4B37-9BDC-9DD7767263C5}"/>
              </a:ext>
            </a:extLst>
          </p:cNvPr>
          <p:cNvSpPr txBox="1"/>
          <p:nvPr/>
        </p:nvSpPr>
        <p:spPr>
          <a:xfrm>
            <a:off x="3695700" y="4374415"/>
            <a:ext cx="5191125" cy="1546577"/>
          </a:xfrm>
          <a:prstGeom prst="rect">
            <a:avLst/>
          </a:prstGeom>
          <a:noFill/>
        </p:spPr>
        <p:txBody>
          <a:bodyPr wrap="square" rtlCol="0">
            <a:spAutoFit/>
          </a:bodyPr>
          <a:lstStyle/>
          <a:p>
            <a:pPr algn="ctr"/>
            <a:r>
              <a:rPr lang="en-GB" sz="2400" b="1" dirty="0" err="1">
                <a:solidFill>
                  <a:srgbClr val="FF8C1B"/>
                </a:solidFill>
              </a:rPr>
              <a:t>BeSame</a:t>
            </a:r>
            <a:r>
              <a:rPr lang="en-GB" sz="2400" b="1" dirty="0">
                <a:solidFill>
                  <a:srgbClr val="FF8C1B"/>
                </a:solidFill>
              </a:rPr>
              <a:t> 200 </a:t>
            </a:r>
            <a:r>
              <a:rPr lang="en-GB" sz="2400" dirty="0"/>
              <a:t>contains 200mg SAMe</a:t>
            </a:r>
          </a:p>
          <a:p>
            <a:pPr algn="ctr"/>
            <a:r>
              <a:rPr lang="en-GB" sz="2400" dirty="0"/>
              <a:t>1 tablet every 10 kg BW</a:t>
            </a:r>
          </a:p>
          <a:p>
            <a:pPr algn="ctr"/>
            <a:endParaRPr lang="en-GB" sz="1050" dirty="0"/>
          </a:p>
          <a:p>
            <a:r>
              <a:rPr lang="en-GB" dirty="0"/>
              <a:t>Administer the tablet crushed or whole as you prefer. </a:t>
            </a:r>
          </a:p>
          <a:p>
            <a:r>
              <a:rPr lang="en-GB" dirty="0"/>
              <a:t>Best bioavailability 1 h before the main meal</a:t>
            </a:r>
          </a:p>
        </p:txBody>
      </p:sp>
      <p:sp>
        <p:nvSpPr>
          <p:cNvPr id="9" name="CasellaDiTesto 8">
            <a:extLst>
              <a:ext uri="{FF2B5EF4-FFF2-40B4-BE49-F238E27FC236}">
                <a16:creationId xmlns:a16="http://schemas.microsoft.com/office/drawing/2014/main" id="{D6AFA0DC-1729-4577-8105-E32045EF91CF}"/>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939973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blu, acqua, disegnando, cibo&#10;&#10;Descrizione generata automaticamente">
            <a:extLst>
              <a:ext uri="{FF2B5EF4-FFF2-40B4-BE49-F238E27FC236}">
                <a16:creationId xmlns:a16="http://schemas.microsoft.com/office/drawing/2014/main" id="{074549A5-F34F-4EBC-A9EA-0B9FB0B2BCF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08565" y="240531"/>
            <a:ext cx="3363834" cy="769440"/>
          </a:xfrm>
          <a:prstGeom prst="rect">
            <a:avLst/>
          </a:prstGeom>
        </p:spPr>
      </p:pic>
      <p:pic>
        <p:nvPicPr>
          <p:cNvPr id="13" name="Immagine 12" descr="Immagine che contiene cibo&#10;&#10;Descrizione generata automaticamente">
            <a:extLst>
              <a:ext uri="{FF2B5EF4-FFF2-40B4-BE49-F238E27FC236}">
                <a16:creationId xmlns:a16="http://schemas.microsoft.com/office/drawing/2014/main" id="{9C3E293D-7F87-4021-B948-5C483F293FA6}"/>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5800724" y="4584405"/>
            <a:ext cx="2314576" cy="1937199"/>
          </a:xfrm>
          <a:prstGeom prst="rect">
            <a:avLst/>
          </a:prstGeom>
        </p:spPr>
      </p:pic>
      <p:pic>
        <p:nvPicPr>
          <p:cNvPr id="14" name="Immagine 13" descr="Immagine che contiene disegnando&#10;&#10;Descrizione generata automaticamente">
            <a:extLst>
              <a:ext uri="{FF2B5EF4-FFF2-40B4-BE49-F238E27FC236}">
                <a16:creationId xmlns:a16="http://schemas.microsoft.com/office/drawing/2014/main" id="{42FD5304-642E-42B1-B53E-CBF634F42D6C}"/>
              </a:ext>
            </a:extLst>
          </p:cNvPr>
          <p:cNvPicPr>
            <a:picLocks noChangeAspect="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5" name="Immagine 14">
            <a:extLst>
              <a:ext uri="{FF2B5EF4-FFF2-40B4-BE49-F238E27FC236}">
                <a16:creationId xmlns:a16="http://schemas.microsoft.com/office/drawing/2014/main" id="{0CC104DB-0ADF-4828-8D4B-99246C03076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4788" y="5292990"/>
            <a:ext cx="3137755" cy="1438481"/>
          </a:xfrm>
          <a:prstGeom prst="rect">
            <a:avLst/>
          </a:prstGeom>
        </p:spPr>
      </p:pic>
      <p:pic>
        <p:nvPicPr>
          <p:cNvPr id="16" name="Immagine 15" descr="Immagine che contiene testo, mappa&#10;&#10;Descrizione generata automaticamente">
            <a:extLst>
              <a:ext uri="{FF2B5EF4-FFF2-40B4-BE49-F238E27FC236}">
                <a16:creationId xmlns:a16="http://schemas.microsoft.com/office/drawing/2014/main" id="{ACF6CB8F-EA73-4A1C-9FE3-95BA72DEFAD9}"/>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1667" t="71155"/>
          <a:stretch/>
        </p:blipFill>
        <p:spPr>
          <a:xfrm>
            <a:off x="888747" y="1110276"/>
            <a:ext cx="5464427" cy="1886147"/>
          </a:xfrm>
          <a:prstGeom prst="rect">
            <a:avLst/>
          </a:prstGeom>
        </p:spPr>
      </p:pic>
      <p:pic>
        <p:nvPicPr>
          <p:cNvPr id="7" name="Immagine 6">
            <a:extLst>
              <a:ext uri="{FF2B5EF4-FFF2-40B4-BE49-F238E27FC236}">
                <a16:creationId xmlns:a16="http://schemas.microsoft.com/office/drawing/2014/main" id="{9B0F82CC-04BA-4468-9468-6186771C5BA4}"/>
              </a:ext>
            </a:extLst>
          </p:cNvPr>
          <p:cNvPicPr>
            <a:picLocks noChangeAspect="1"/>
          </p:cNvPicPr>
          <p:nvPr/>
        </p:nvPicPr>
        <p:blipFill>
          <a:blip r:embed="rId7"/>
          <a:stretch>
            <a:fillRect/>
          </a:stretch>
        </p:blipFill>
        <p:spPr>
          <a:xfrm>
            <a:off x="6753224" y="1744026"/>
            <a:ext cx="2038351" cy="1356430"/>
          </a:xfrm>
          <a:prstGeom prst="rect">
            <a:avLst/>
          </a:prstGeom>
        </p:spPr>
      </p:pic>
      <p:sp>
        <p:nvSpPr>
          <p:cNvPr id="17" name="Rettangolo 16">
            <a:extLst>
              <a:ext uri="{FF2B5EF4-FFF2-40B4-BE49-F238E27FC236}">
                <a16:creationId xmlns:a16="http://schemas.microsoft.com/office/drawing/2014/main" id="{899FFBDD-5C4E-4BD9-9057-B56B647BD5D7}"/>
              </a:ext>
            </a:extLst>
          </p:cNvPr>
          <p:cNvSpPr/>
          <p:nvPr/>
        </p:nvSpPr>
        <p:spPr>
          <a:xfrm>
            <a:off x="4917689" y="3640228"/>
            <a:ext cx="3671070" cy="923330"/>
          </a:xfrm>
          <a:prstGeom prst="rect">
            <a:avLst/>
          </a:prstGeom>
          <a:noFill/>
        </p:spPr>
        <p:txBody>
          <a:bodyPr wrap="none" lIns="91440" tIns="45720" rIns="91440" bIns="45720">
            <a:spAutoFit/>
          </a:bodyPr>
          <a:lstStyle/>
          <a:p>
            <a:pPr algn="ctr"/>
            <a:r>
              <a:rPr lang="it-IT"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Dog formula</a:t>
            </a:r>
          </a:p>
        </p:txBody>
      </p:sp>
      <p:sp>
        <p:nvSpPr>
          <p:cNvPr id="18" name="Rettangolo 17">
            <a:extLst>
              <a:ext uri="{FF2B5EF4-FFF2-40B4-BE49-F238E27FC236}">
                <a16:creationId xmlns:a16="http://schemas.microsoft.com/office/drawing/2014/main" id="{2027B731-2B1D-4B21-8F13-C15F51AFA3D9}"/>
              </a:ext>
            </a:extLst>
          </p:cNvPr>
          <p:cNvSpPr/>
          <p:nvPr/>
        </p:nvSpPr>
        <p:spPr>
          <a:xfrm>
            <a:off x="381259" y="4252079"/>
            <a:ext cx="3480312" cy="923330"/>
          </a:xfrm>
          <a:prstGeom prst="rect">
            <a:avLst/>
          </a:prstGeom>
          <a:noFill/>
        </p:spPr>
        <p:txBody>
          <a:bodyPr wrap="none" lIns="91440" tIns="45720" rIns="91440" bIns="45720">
            <a:spAutoFit/>
          </a:bodyPr>
          <a:lstStyle/>
          <a:p>
            <a:pPr algn="ctr"/>
            <a:r>
              <a:rPr lang="it-IT" sz="5400" dirty="0" err="1">
                <a:ln w="0"/>
                <a:solidFill>
                  <a:srgbClr val="00EA6A"/>
                </a:solidFill>
                <a:effectLst>
                  <a:reflection blurRad="6350" stA="53000" endA="300" endPos="35500" dir="5400000" sy="-90000" algn="bl" rotWithShape="0"/>
                </a:effectLst>
              </a:rPr>
              <a:t>Cat</a:t>
            </a:r>
            <a:r>
              <a:rPr lang="it-IT" sz="5400" b="0" cap="none" spc="0" dirty="0">
                <a:ln w="0"/>
                <a:solidFill>
                  <a:srgbClr val="00EA6A"/>
                </a:solidFill>
                <a:effectLst>
                  <a:reflection blurRad="6350" stA="53000" endA="300" endPos="35500" dir="5400000" sy="-90000" algn="bl" rotWithShape="0"/>
                </a:effectLst>
              </a:rPr>
              <a:t> formula</a:t>
            </a:r>
          </a:p>
        </p:txBody>
      </p:sp>
      <p:pic>
        <p:nvPicPr>
          <p:cNvPr id="1026" name="Picture 2" descr="Gatto Norvegese delle foreste - Carattere, Prezzo, Cuccioli, Cure ...">
            <a:extLst>
              <a:ext uri="{FF2B5EF4-FFF2-40B4-BE49-F238E27FC236}">
                <a16:creationId xmlns:a16="http://schemas.microsoft.com/office/drawing/2014/main" id="{5C8B88F3-E07A-4F3A-9B76-189B72EE8A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3525" y="2766216"/>
            <a:ext cx="1799299" cy="1574386"/>
          </a:xfrm>
          <a:prstGeom prst="rect">
            <a:avLst/>
          </a:prstGeom>
          <a:noFill/>
          <a:extLst>
            <a:ext uri="{909E8E84-426E-40DD-AFC4-6F175D3DCCD1}">
              <a14:hiddenFill xmlns:a14="http://schemas.microsoft.com/office/drawing/2010/main">
                <a:solidFill>
                  <a:srgbClr val="FFFFFF"/>
                </a:solidFill>
              </a14:hiddenFill>
            </a:ext>
          </a:extLst>
        </p:spPr>
      </p:pic>
      <p:sp>
        <p:nvSpPr>
          <p:cNvPr id="19" name="CasellaDiTesto 18">
            <a:extLst>
              <a:ext uri="{FF2B5EF4-FFF2-40B4-BE49-F238E27FC236}">
                <a16:creationId xmlns:a16="http://schemas.microsoft.com/office/drawing/2014/main" id="{8A294E63-2C19-4612-AEE1-EFF748CCCBAD}"/>
              </a:ext>
            </a:extLst>
          </p:cNvPr>
          <p:cNvSpPr txBox="1"/>
          <p:nvPr/>
        </p:nvSpPr>
        <p:spPr>
          <a:xfrm>
            <a:off x="252412" y="3317062"/>
            <a:ext cx="1371600" cy="646331"/>
          </a:xfrm>
          <a:prstGeom prst="rect">
            <a:avLst/>
          </a:prstGeom>
          <a:noFill/>
        </p:spPr>
        <p:txBody>
          <a:bodyPr wrap="square" rtlCol="0">
            <a:spAutoFit/>
          </a:bodyPr>
          <a:lstStyle/>
          <a:p>
            <a:r>
              <a:rPr lang="en-GB" b="1" dirty="0">
                <a:solidFill>
                  <a:srgbClr val="00EA6A"/>
                </a:solidFill>
              </a:rPr>
              <a:t>Lipidosis</a:t>
            </a:r>
          </a:p>
          <a:p>
            <a:r>
              <a:rPr lang="en-GB" b="1" dirty="0">
                <a:solidFill>
                  <a:srgbClr val="00EA6A"/>
                </a:solidFill>
              </a:rPr>
              <a:t>Cholangitis</a:t>
            </a:r>
          </a:p>
        </p:txBody>
      </p:sp>
      <p:sp>
        <p:nvSpPr>
          <p:cNvPr id="21" name="CasellaDiTesto 20">
            <a:extLst>
              <a:ext uri="{FF2B5EF4-FFF2-40B4-BE49-F238E27FC236}">
                <a16:creationId xmlns:a16="http://schemas.microsoft.com/office/drawing/2014/main" id="{B67ACCD6-6B3F-46BC-AA6E-7E817E57BDA9}"/>
              </a:ext>
            </a:extLst>
          </p:cNvPr>
          <p:cNvSpPr txBox="1"/>
          <p:nvPr/>
        </p:nvSpPr>
        <p:spPr>
          <a:xfrm>
            <a:off x="6910389" y="3200761"/>
            <a:ext cx="1981199" cy="369332"/>
          </a:xfrm>
          <a:prstGeom prst="rect">
            <a:avLst/>
          </a:prstGeom>
          <a:noFill/>
        </p:spPr>
        <p:txBody>
          <a:bodyPr wrap="square" rtlCol="0">
            <a:spAutoFit/>
          </a:bodyPr>
          <a:lstStyle/>
          <a:p>
            <a:r>
              <a:rPr lang="en-GB" b="1" dirty="0">
                <a:solidFill>
                  <a:srgbClr val="487DAD"/>
                </a:solidFill>
              </a:rPr>
              <a:t>Chronic hepatitis</a:t>
            </a:r>
          </a:p>
        </p:txBody>
      </p:sp>
      <p:sp>
        <p:nvSpPr>
          <p:cNvPr id="20" name="CasellaDiTesto 19">
            <a:extLst>
              <a:ext uri="{FF2B5EF4-FFF2-40B4-BE49-F238E27FC236}">
                <a16:creationId xmlns:a16="http://schemas.microsoft.com/office/drawing/2014/main" id="{CBFDE24B-8474-4364-8FA8-5CFABFDF4F78}"/>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073893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blu, acqua, disegnando, cibo&#10;&#10;Descrizione generata automaticamente">
            <a:extLst>
              <a:ext uri="{FF2B5EF4-FFF2-40B4-BE49-F238E27FC236}">
                <a16:creationId xmlns:a16="http://schemas.microsoft.com/office/drawing/2014/main" id="{074549A5-F34F-4EBC-A9EA-0B9FB0B2BCF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537154" y="185784"/>
            <a:ext cx="3363834" cy="769440"/>
          </a:xfrm>
          <a:prstGeom prst="rect">
            <a:avLst/>
          </a:prstGeom>
        </p:spPr>
      </p:pic>
      <p:pic>
        <p:nvPicPr>
          <p:cNvPr id="13" name="Immagine 12" descr="Immagine che contiene cibo&#10;&#10;Descrizione generata automaticamente">
            <a:extLst>
              <a:ext uri="{FF2B5EF4-FFF2-40B4-BE49-F238E27FC236}">
                <a16:creationId xmlns:a16="http://schemas.microsoft.com/office/drawing/2014/main" id="{9C3E293D-7F87-4021-B948-5C483F293FA6}"/>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026511" y="3081094"/>
            <a:ext cx="2314576" cy="1937199"/>
          </a:xfrm>
          <a:prstGeom prst="rect">
            <a:avLst/>
          </a:prstGeom>
        </p:spPr>
      </p:pic>
      <p:pic>
        <p:nvPicPr>
          <p:cNvPr id="14" name="Immagine 13" descr="Immagine che contiene disegnando&#10;&#10;Descrizione generata automaticamente">
            <a:extLst>
              <a:ext uri="{FF2B5EF4-FFF2-40B4-BE49-F238E27FC236}">
                <a16:creationId xmlns:a16="http://schemas.microsoft.com/office/drawing/2014/main" id="{42FD5304-642E-42B1-B53E-CBF634F42D6C}"/>
              </a:ext>
            </a:extLst>
          </p:cNvPr>
          <p:cNvPicPr>
            <a:picLocks noChangeAspect="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7" name="Immagine 6">
            <a:extLst>
              <a:ext uri="{FF2B5EF4-FFF2-40B4-BE49-F238E27FC236}">
                <a16:creationId xmlns:a16="http://schemas.microsoft.com/office/drawing/2014/main" id="{9B0F82CC-04BA-4468-9468-6186771C5BA4}"/>
              </a:ext>
            </a:extLst>
          </p:cNvPr>
          <p:cNvPicPr>
            <a:picLocks noChangeAspect="1"/>
          </p:cNvPicPr>
          <p:nvPr/>
        </p:nvPicPr>
        <p:blipFill>
          <a:blip r:embed="rId5"/>
          <a:stretch>
            <a:fillRect/>
          </a:stretch>
        </p:blipFill>
        <p:spPr>
          <a:xfrm>
            <a:off x="4422283" y="955224"/>
            <a:ext cx="2038351" cy="1356430"/>
          </a:xfrm>
          <a:prstGeom prst="rect">
            <a:avLst/>
          </a:prstGeom>
        </p:spPr>
      </p:pic>
      <p:sp>
        <p:nvSpPr>
          <p:cNvPr id="17" name="Rettangolo 16">
            <a:extLst>
              <a:ext uri="{FF2B5EF4-FFF2-40B4-BE49-F238E27FC236}">
                <a16:creationId xmlns:a16="http://schemas.microsoft.com/office/drawing/2014/main" id="{899FFBDD-5C4E-4BD9-9057-B56B647BD5D7}"/>
              </a:ext>
            </a:extLst>
          </p:cNvPr>
          <p:cNvSpPr/>
          <p:nvPr/>
        </p:nvSpPr>
        <p:spPr>
          <a:xfrm>
            <a:off x="640441" y="1115442"/>
            <a:ext cx="3284745" cy="1569660"/>
          </a:xfrm>
          <a:prstGeom prst="rect">
            <a:avLst/>
          </a:prstGeom>
          <a:noFill/>
        </p:spPr>
        <p:txBody>
          <a:bodyPr wrap="none" lIns="91440" tIns="45720" rIns="91440" bIns="45720">
            <a:spAutoFit/>
          </a:bodyPr>
          <a:lstStyle/>
          <a:p>
            <a:pPr algn="ctr"/>
            <a:r>
              <a:rPr lang="it-IT" sz="48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Dog formula</a:t>
            </a:r>
          </a:p>
          <a:p>
            <a:pPr algn="ctr"/>
            <a:r>
              <a:rPr lang="it-IT" sz="48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composition</a:t>
            </a:r>
            <a:endParaRPr lang="it-IT" sz="48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21" name="CasellaDiTesto 20">
            <a:extLst>
              <a:ext uri="{FF2B5EF4-FFF2-40B4-BE49-F238E27FC236}">
                <a16:creationId xmlns:a16="http://schemas.microsoft.com/office/drawing/2014/main" id="{B67ACCD6-6B3F-46BC-AA6E-7E817E57BDA9}"/>
              </a:ext>
            </a:extLst>
          </p:cNvPr>
          <p:cNvSpPr txBox="1"/>
          <p:nvPr/>
        </p:nvSpPr>
        <p:spPr>
          <a:xfrm>
            <a:off x="6544072" y="1394098"/>
            <a:ext cx="2428478" cy="461665"/>
          </a:xfrm>
          <a:prstGeom prst="rect">
            <a:avLst/>
          </a:prstGeom>
          <a:noFill/>
        </p:spPr>
        <p:txBody>
          <a:bodyPr wrap="square" rtlCol="0">
            <a:spAutoFit/>
          </a:bodyPr>
          <a:lstStyle/>
          <a:p>
            <a:r>
              <a:rPr lang="en-GB" sz="2400" b="1" dirty="0">
                <a:solidFill>
                  <a:srgbClr val="487DAD"/>
                </a:solidFill>
              </a:rPr>
              <a:t>Chronic hepatitis</a:t>
            </a:r>
          </a:p>
        </p:txBody>
      </p:sp>
      <p:sp>
        <p:nvSpPr>
          <p:cNvPr id="20" name="Rettangolo 19">
            <a:extLst>
              <a:ext uri="{FF2B5EF4-FFF2-40B4-BE49-F238E27FC236}">
                <a16:creationId xmlns:a16="http://schemas.microsoft.com/office/drawing/2014/main" id="{157E95AE-6B83-40E3-BB4D-501CFFB2CB9C}"/>
              </a:ext>
            </a:extLst>
          </p:cNvPr>
          <p:cNvSpPr/>
          <p:nvPr/>
        </p:nvSpPr>
        <p:spPr>
          <a:xfrm>
            <a:off x="447279" y="2873583"/>
            <a:ext cx="5010546" cy="3539430"/>
          </a:xfrm>
          <a:prstGeom prst="rect">
            <a:avLst/>
          </a:prstGeom>
          <a:noFill/>
        </p:spPr>
        <p:txBody>
          <a:bodyPr wrap="square" lIns="91440" tIns="45720" rIns="91440" bIns="45720">
            <a:spAutoFit/>
          </a:bodyPr>
          <a:lstStyle/>
          <a:p>
            <a:r>
              <a:rPr lang="it-IT" sz="2800" b="0" cap="none" spc="0" dirty="0" err="1">
                <a:ln w="0"/>
                <a:effectLst>
                  <a:outerShdw blurRad="38100" dist="25400" dir="5400000" algn="ctr" rotWithShape="0">
                    <a:srgbClr val="6E747A">
                      <a:alpha val="43000"/>
                    </a:srgbClr>
                  </a:outerShdw>
                </a:effectLst>
              </a:rPr>
              <a:t>Siliphos</a:t>
            </a:r>
            <a:endParaRPr lang="it-IT" sz="2800" b="0" cap="none" spc="0" dirty="0">
              <a:ln w="0"/>
              <a:effectLst>
                <a:outerShdw blurRad="38100" dist="25400" dir="5400000" algn="ctr" rotWithShape="0">
                  <a:srgbClr val="6E747A">
                    <a:alpha val="43000"/>
                  </a:srgbClr>
                </a:outerShdw>
              </a:effectLst>
            </a:endParaRPr>
          </a:p>
          <a:p>
            <a:r>
              <a:rPr lang="it-IT" sz="2800" b="0" cap="none" spc="0" dirty="0">
                <a:ln w="0"/>
                <a:effectLst>
                  <a:outerShdw blurRad="38100" dist="25400" dir="5400000" algn="ctr" rotWithShape="0">
                    <a:srgbClr val="6E747A">
                      <a:alpha val="43000"/>
                    </a:srgbClr>
                  </a:outerShdw>
                </a:effectLst>
              </a:rPr>
              <a:t>Curcuma longa</a:t>
            </a:r>
          </a:p>
          <a:p>
            <a:r>
              <a:rPr lang="it-IT" sz="2800" dirty="0" err="1">
                <a:ln w="0"/>
                <a:effectLst>
                  <a:outerShdw blurRad="38100" dist="25400" dir="5400000" algn="ctr" rotWithShape="0">
                    <a:srgbClr val="6E747A">
                      <a:alpha val="43000"/>
                    </a:srgbClr>
                  </a:outerShdw>
                </a:effectLst>
              </a:rPr>
              <a:t>Bioflavonoids</a:t>
            </a:r>
            <a:r>
              <a:rPr lang="it-IT" sz="2800" dirty="0">
                <a:ln w="0"/>
                <a:effectLst>
                  <a:outerShdw blurRad="38100" dist="25400" dir="5400000" algn="ctr" rotWithShape="0">
                    <a:srgbClr val="6E747A">
                      <a:alpha val="43000"/>
                    </a:srgbClr>
                  </a:outerShdw>
                </a:effectLst>
              </a:rPr>
              <a:t> (</a:t>
            </a:r>
            <a:r>
              <a:rPr lang="it-IT" sz="2800" dirty="0" err="1">
                <a:ln w="0"/>
                <a:effectLst>
                  <a:outerShdw blurRad="38100" dist="25400" dir="5400000" algn="ctr" rotWithShape="0">
                    <a:srgbClr val="6E747A">
                      <a:alpha val="43000"/>
                    </a:srgbClr>
                  </a:outerShdw>
                </a:effectLst>
              </a:rPr>
              <a:t>orange</a:t>
            </a:r>
            <a:r>
              <a:rPr lang="it-IT" sz="2800" dirty="0">
                <a:ln w="0"/>
                <a:effectLst>
                  <a:outerShdw blurRad="38100" dist="25400" dir="5400000" algn="ctr" rotWithShape="0">
                    <a:srgbClr val="6E747A">
                      <a:alpha val="43000"/>
                    </a:srgbClr>
                  </a:outerShdw>
                </a:effectLst>
              </a:rPr>
              <a:t>)</a:t>
            </a:r>
          </a:p>
          <a:p>
            <a:r>
              <a:rPr lang="it-IT" sz="2800" dirty="0" err="1">
                <a:ln w="0"/>
                <a:effectLst>
                  <a:outerShdw blurRad="38100" dist="25400" dir="5400000" algn="ctr" rotWithShape="0">
                    <a:srgbClr val="6E747A">
                      <a:alpha val="43000"/>
                    </a:srgbClr>
                  </a:outerShdw>
                </a:effectLst>
              </a:rPr>
              <a:t>Zinc</a:t>
            </a:r>
            <a:r>
              <a:rPr lang="it-IT" sz="2800" dirty="0">
                <a:ln w="0"/>
                <a:effectLst>
                  <a:outerShdw blurRad="38100" dist="25400" dir="5400000" algn="ctr" rotWithShape="0">
                    <a:srgbClr val="6E747A">
                      <a:alpha val="43000"/>
                    </a:srgbClr>
                  </a:outerShdw>
                </a:effectLst>
              </a:rPr>
              <a:t> (</a:t>
            </a:r>
            <a:r>
              <a:rPr lang="it-IT" sz="2800" dirty="0" err="1">
                <a:ln w="0"/>
                <a:effectLst>
                  <a:outerShdw blurRad="38100" dist="25400" dir="5400000" algn="ctr" rotWithShape="0">
                    <a:srgbClr val="6E747A">
                      <a:alpha val="43000"/>
                    </a:srgbClr>
                  </a:outerShdw>
                </a:effectLst>
              </a:rPr>
              <a:t>chelated</a:t>
            </a:r>
            <a:r>
              <a:rPr lang="it-IT" sz="2800" dirty="0">
                <a:ln w="0"/>
                <a:effectLst>
                  <a:outerShdw blurRad="38100" dist="25400" dir="5400000" algn="ctr" rotWithShape="0">
                    <a:srgbClr val="6E747A">
                      <a:alpha val="43000"/>
                    </a:srgbClr>
                  </a:outerShdw>
                </a:effectLst>
              </a:rPr>
              <a:t> with </a:t>
            </a:r>
            <a:r>
              <a:rPr lang="it-IT" sz="2800" dirty="0" err="1">
                <a:ln w="0"/>
                <a:effectLst>
                  <a:outerShdw blurRad="38100" dist="25400" dir="5400000" algn="ctr" rotWithShape="0">
                    <a:srgbClr val="6E747A">
                      <a:alpha val="43000"/>
                    </a:srgbClr>
                  </a:outerShdw>
                </a:effectLst>
              </a:rPr>
              <a:t>aminoacids</a:t>
            </a:r>
            <a:r>
              <a:rPr lang="it-IT" sz="2800" dirty="0">
                <a:ln w="0"/>
                <a:effectLst>
                  <a:outerShdw blurRad="38100" dist="25400" dir="5400000" algn="ctr" rotWithShape="0">
                    <a:srgbClr val="6E747A">
                      <a:alpha val="43000"/>
                    </a:srgbClr>
                  </a:outerShdw>
                </a:effectLst>
              </a:rPr>
              <a:t>)</a:t>
            </a:r>
          </a:p>
          <a:p>
            <a:r>
              <a:rPr lang="it-IT" sz="2800" dirty="0" err="1">
                <a:ln w="0"/>
                <a:effectLst>
                  <a:outerShdw blurRad="38100" dist="25400" dir="5400000" algn="ctr" rotWithShape="0">
                    <a:srgbClr val="6E747A">
                      <a:alpha val="43000"/>
                    </a:srgbClr>
                  </a:outerShdw>
                </a:effectLst>
              </a:rPr>
              <a:t>Vitamin</a:t>
            </a:r>
            <a:r>
              <a:rPr lang="it-IT" sz="2800" dirty="0">
                <a:ln w="0"/>
                <a:effectLst>
                  <a:outerShdw blurRad="38100" dist="25400" dir="5400000" algn="ctr" rotWithShape="0">
                    <a:srgbClr val="6E747A">
                      <a:alpha val="43000"/>
                    </a:srgbClr>
                  </a:outerShdw>
                </a:effectLst>
              </a:rPr>
              <a:t> B</a:t>
            </a:r>
            <a:r>
              <a:rPr lang="it-IT" sz="2800" baseline="-25000" dirty="0">
                <a:ln w="0"/>
                <a:effectLst>
                  <a:outerShdw blurRad="38100" dist="25400" dir="5400000" algn="ctr" rotWithShape="0">
                    <a:srgbClr val="6E747A">
                      <a:alpha val="43000"/>
                    </a:srgbClr>
                  </a:outerShdw>
                </a:effectLst>
              </a:rPr>
              <a:t>12</a:t>
            </a:r>
          </a:p>
          <a:p>
            <a:r>
              <a:rPr lang="it-IT" sz="2800" dirty="0" err="1">
                <a:ln w="0"/>
                <a:effectLst>
                  <a:outerShdw blurRad="38100" dist="25400" dir="5400000" algn="ctr" rotWithShape="0">
                    <a:srgbClr val="6E747A">
                      <a:alpha val="43000"/>
                    </a:srgbClr>
                  </a:outerShdw>
                </a:effectLst>
              </a:rPr>
              <a:t>Vitamin</a:t>
            </a:r>
            <a:r>
              <a:rPr lang="it-IT" sz="2800" dirty="0">
                <a:ln w="0"/>
                <a:effectLst>
                  <a:outerShdw blurRad="38100" dist="25400" dir="5400000" algn="ctr" rotWithShape="0">
                    <a:srgbClr val="6E747A">
                      <a:alpha val="43000"/>
                    </a:srgbClr>
                  </a:outerShdw>
                </a:effectLst>
              </a:rPr>
              <a:t> E</a:t>
            </a:r>
          </a:p>
          <a:p>
            <a:r>
              <a:rPr lang="it-IT" sz="2800" dirty="0" err="1">
                <a:ln w="0"/>
                <a:solidFill>
                  <a:srgbClr val="3E76A9"/>
                </a:solidFill>
                <a:effectLst>
                  <a:outerShdw blurRad="38100" dist="25400" dir="5400000" algn="ctr" rotWithShape="0">
                    <a:srgbClr val="6E747A">
                      <a:alpha val="43000"/>
                    </a:srgbClr>
                  </a:outerShdw>
                </a:effectLst>
              </a:rPr>
              <a:t>Choline</a:t>
            </a:r>
            <a:endParaRPr lang="it-IT" sz="2800" dirty="0">
              <a:ln w="0"/>
              <a:solidFill>
                <a:srgbClr val="3E76A9"/>
              </a:solidFill>
              <a:effectLst>
                <a:outerShdw blurRad="38100" dist="25400" dir="5400000" algn="ctr" rotWithShape="0">
                  <a:srgbClr val="6E747A">
                    <a:alpha val="43000"/>
                  </a:srgbClr>
                </a:outerShdw>
              </a:effectLst>
            </a:endParaRPr>
          </a:p>
          <a:p>
            <a:r>
              <a:rPr lang="it-IT" sz="2800" dirty="0" err="1">
                <a:ln w="0"/>
                <a:solidFill>
                  <a:srgbClr val="3E76A9"/>
                </a:solidFill>
                <a:effectLst>
                  <a:outerShdw blurRad="38100" dist="25400" dir="5400000" algn="ctr" rotWithShape="0">
                    <a:srgbClr val="6E747A">
                      <a:alpha val="43000"/>
                    </a:srgbClr>
                  </a:outerShdw>
                </a:effectLst>
              </a:rPr>
              <a:t>Vitamin</a:t>
            </a:r>
            <a:r>
              <a:rPr lang="it-IT" sz="2800" dirty="0">
                <a:ln w="0"/>
                <a:solidFill>
                  <a:srgbClr val="3E76A9"/>
                </a:solidFill>
                <a:effectLst>
                  <a:outerShdw blurRad="38100" dist="25400" dir="5400000" algn="ctr" rotWithShape="0">
                    <a:srgbClr val="6E747A">
                      <a:alpha val="43000"/>
                    </a:srgbClr>
                  </a:outerShdw>
                </a:effectLst>
              </a:rPr>
              <a:t> B</a:t>
            </a:r>
            <a:r>
              <a:rPr lang="it-IT" sz="2800" baseline="-25000" dirty="0">
                <a:ln w="0"/>
                <a:solidFill>
                  <a:srgbClr val="3E76A9"/>
                </a:solidFill>
                <a:effectLst>
                  <a:outerShdw blurRad="38100" dist="25400" dir="5400000" algn="ctr" rotWithShape="0">
                    <a:srgbClr val="6E747A">
                      <a:alpha val="43000"/>
                    </a:srgbClr>
                  </a:outerShdw>
                </a:effectLst>
              </a:rPr>
              <a:t>1</a:t>
            </a:r>
            <a:r>
              <a:rPr lang="it-IT" sz="2800" dirty="0">
                <a:ln w="0"/>
                <a:solidFill>
                  <a:srgbClr val="3E76A9"/>
                </a:solidFill>
                <a:effectLst>
                  <a:outerShdw blurRad="38100" dist="25400" dir="5400000" algn="ctr" rotWithShape="0">
                    <a:srgbClr val="6E747A">
                      <a:alpha val="43000"/>
                    </a:srgbClr>
                  </a:outerShdw>
                </a:effectLst>
              </a:rPr>
              <a:t>, B</a:t>
            </a:r>
            <a:r>
              <a:rPr lang="it-IT" sz="2800" baseline="-25000" dirty="0">
                <a:ln w="0"/>
                <a:solidFill>
                  <a:srgbClr val="3E76A9"/>
                </a:solidFill>
                <a:effectLst>
                  <a:outerShdw blurRad="38100" dist="25400" dir="5400000" algn="ctr" rotWithShape="0">
                    <a:srgbClr val="6E747A">
                      <a:alpha val="43000"/>
                    </a:srgbClr>
                  </a:outerShdw>
                </a:effectLst>
              </a:rPr>
              <a:t>2</a:t>
            </a:r>
            <a:r>
              <a:rPr lang="it-IT" sz="2800" dirty="0">
                <a:ln w="0"/>
                <a:solidFill>
                  <a:srgbClr val="3E76A9"/>
                </a:solidFill>
                <a:effectLst>
                  <a:outerShdw blurRad="38100" dist="25400" dir="5400000" algn="ctr" rotWithShape="0">
                    <a:srgbClr val="6E747A">
                      <a:alpha val="43000"/>
                    </a:srgbClr>
                  </a:outerShdw>
                </a:effectLst>
              </a:rPr>
              <a:t>, B</a:t>
            </a:r>
            <a:r>
              <a:rPr lang="it-IT" sz="2800" baseline="-25000" dirty="0">
                <a:ln w="0"/>
                <a:solidFill>
                  <a:srgbClr val="3E76A9"/>
                </a:solidFill>
                <a:effectLst>
                  <a:outerShdw blurRad="38100" dist="25400" dir="5400000" algn="ctr" rotWithShape="0">
                    <a:srgbClr val="6E747A">
                      <a:alpha val="43000"/>
                    </a:srgbClr>
                  </a:outerShdw>
                </a:effectLst>
              </a:rPr>
              <a:t>6</a:t>
            </a:r>
          </a:p>
        </p:txBody>
      </p:sp>
      <p:sp>
        <p:nvSpPr>
          <p:cNvPr id="9" name="CasellaDiTesto 8">
            <a:extLst>
              <a:ext uri="{FF2B5EF4-FFF2-40B4-BE49-F238E27FC236}">
                <a16:creationId xmlns:a16="http://schemas.microsoft.com/office/drawing/2014/main" id="{E851CF69-1616-4D77-BE33-0C8CBCDFF408}"/>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114015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blu, acqua, disegnando, cibo&#10;&#10;Descrizione generata automaticamente">
            <a:extLst>
              <a:ext uri="{FF2B5EF4-FFF2-40B4-BE49-F238E27FC236}">
                <a16:creationId xmlns:a16="http://schemas.microsoft.com/office/drawing/2014/main" id="{074549A5-F34F-4EBC-A9EA-0B9FB0B2BCF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08566" y="359633"/>
            <a:ext cx="3363834" cy="769440"/>
          </a:xfrm>
          <a:prstGeom prst="rect">
            <a:avLst/>
          </a:prstGeom>
        </p:spPr>
      </p:pic>
      <p:pic>
        <p:nvPicPr>
          <p:cNvPr id="14" name="Immagine 13" descr="Immagine che contiene disegnando&#10;&#10;Descrizione generata automaticamente">
            <a:extLst>
              <a:ext uri="{FF2B5EF4-FFF2-40B4-BE49-F238E27FC236}">
                <a16:creationId xmlns:a16="http://schemas.microsoft.com/office/drawing/2014/main" id="{42FD5304-642E-42B1-B53E-CBF634F42D6C}"/>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5" name="Immagine 14">
            <a:extLst>
              <a:ext uri="{FF2B5EF4-FFF2-40B4-BE49-F238E27FC236}">
                <a16:creationId xmlns:a16="http://schemas.microsoft.com/office/drawing/2014/main" id="{0CC104DB-0ADF-4828-8D4B-99246C03076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075958">
            <a:off x="5119699" y="3385471"/>
            <a:ext cx="3645397" cy="1671205"/>
          </a:xfrm>
          <a:prstGeom prst="rect">
            <a:avLst/>
          </a:prstGeom>
        </p:spPr>
      </p:pic>
      <p:sp>
        <p:nvSpPr>
          <p:cNvPr id="18" name="Rettangolo 17">
            <a:extLst>
              <a:ext uri="{FF2B5EF4-FFF2-40B4-BE49-F238E27FC236}">
                <a16:creationId xmlns:a16="http://schemas.microsoft.com/office/drawing/2014/main" id="{2027B731-2B1D-4B21-8F13-C15F51AFA3D9}"/>
              </a:ext>
            </a:extLst>
          </p:cNvPr>
          <p:cNvSpPr/>
          <p:nvPr/>
        </p:nvSpPr>
        <p:spPr>
          <a:xfrm>
            <a:off x="480281" y="1288421"/>
            <a:ext cx="4025044" cy="1569660"/>
          </a:xfrm>
          <a:prstGeom prst="rect">
            <a:avLst/>
          </a:prstGeom>
          <a:noFill/>
        </p:spPr>
        <p:txBody>
          <a:bodyPr wrap="square" lIns="91440" tIns="45720" rIns="91440" bIns="45720">
            <a:spAutoFit/>
          </a:bodyPr>
          <a:lstStyle/>
          <a:p>
            <a:pPr algn="ctr"/>
            <a:r>
              <a:rPr lang="it-IT" sz="4800" dirty="0" err="1">
                <a:ln w="0"/>
                <a:solidFill>
                  <a:srgbClr val="00EA6A"/>
                </a:solidFill>
                <a:effectLst>
                  <a:reflection blurRad="6350" stA="53000" endA="300" endPos="35500" dir="5400000" sy="-90000" algn="bl" rotWithShape="0"/>
                </a:effectLst>
              </a:rPr>
              <a:t>Cat</a:t>
            </a:r>
            <a:r>
              <a:rPr lang="it-IT" sz="4800" b="0" cap="none" spc="0" dirty="0">
                <a:ln w="0"/>
                <a:solidFill>
                  <a:srgbClr val="00EA6A"/>
                </a:solidFill>
                <a:effectLst>
                  <a:reflection blurRad="6350" stA="53000" endA="300" endPos="35500" dir="5400000" sy="-90000" algn="bl" rotWithShape="0"/>
                </a:effectLst>
              </a:rPr>
              <a:t> formula</a:t>
            </a:r>
          </a:p>
          <a:p>
            <a:pPr algn="ctr"/>
            <a:r>
              <a:rPr lang="it-IT" sz="4800" dirty="0" err="1">
                <a:ln w="0"/>
                <a:solidFill>
                  <a:srgbClr val="00EA6A"/>
                </a:solidFill>
                <a:effectLst>
                  <a:reflection blurRad="6350" stA="53000" endA="300" endPos="35500" dir="5400000" sy="-90000" algn="bl" rotWithShape="0"/>
                </a:effectLst>
              </a:rPr>
              <a:t>composition</a:t>
            </a:r>
            <a:endParaRPr lang="it-IT" sz="4800" b="0" cap="none" spc="0" dirty="0">
              <a:ln w="0"/>
              <a:solidFill>
                <a:srgbClr val="00EA6A"/>
              </a:solidFill>
              <a:effectLst>
                <a:reflection blurRad="6350" stA="53000" endA="300" endPos="35500" dir="5400000" sy="-90000" algn="bl" rotWithShape="0"/>
              </a:effectLst>
            </a:endParaRPr>
          </a:p>
        </p:txBody>
      </p:sp>
      <p:pic>
        <p:nvPicPr>
          <p:cNvPr id="1026" name="Picture 2" descr="Gatto Norvegese delle foreste - Carattere, Prezzo, Cuccioli, Cure ...">
            <a:extLst>
              <a:ext uri="{FF2B5EF4-FFF2-40B4-BE49-F238E27FC236}">
                <a16:creationId xmlns:a16="http://schemas.microsoft.com/office/drawing/2014/main" id="{5C8B88F3-E07A-4F3A-9B76-189B72EE8A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1550" y="1129073"/>
            <a:ext cx="1799299" cy="1574386"/>
          </a:xfrm>
          <a:prstGeom prst="rect">
            <a:avLst/>
          </a:prstGeom>
          <a:noFill/>
          <a:extLst>
            <a:ext uri="{909E8E84-426E-40DD-AFC4-6F175D3DCCD1}">
              <a14:hiddenFill xmlns:a14="http://schemas.microsoft.com/office/drawing/2010/main">
                <a:solidFill>
                  <a:srgbClr val="FFFFFF"/>
                </a:solidFill>
              </a14:hiddenFill>
            </a:ext>
          </a:extLst>
        </p:spPr>
      </p:pic>
      <p:sp>
        <p:nvSpPr>
          <p:cNvPr id="19" name="CasellaDiTesto 18">
            <a:extLst>
              <a:ext uri="{FF2B5EF4-FFF2-40B4-BE49-F238E27FC236}">
                <a16:creationId xmlns:a16="http://schemas.microsoft.com/office/drawing/2014/main" id="{8A294E63-2C19-4612-AEE1-EFF748CCCBAD}"/>
              </a:ext>
            </a:extLst>
          </p:cNvPr>
          <p:cNvSpPr txBox="1"/>
          <p:nvPr/>
        </p:nvSpPr>
        <p:spPr>
          <a:xfrm>
            <a:off x="7414056" y="1488262"/>
            <a:ext cx="1371600" cy="646331"/>
          </a:xfrm>
          <a:prstGeom prst="rect">
            <a:avLst/>
          </a:prstGeom>
          <a:noFill/>
        </p:spPr>
        <p:txBody>
          <a:bodyPr wrap="square" rtlCol="0">
            <a:spAutoFit/>
          </a:bodyPr>
          <a:lstStyle/>
          <a:p>
            <a:r>
              <a:rPr lang="en-GB" b="1" dirty="0">
                <a:solidFill>
                  <a:srgbClr val="00EA6A"/>
                </a:solidFill>
              </a:rPr>
              <a:t>Lipidosis</a:t>
            </a:r>
          </a:p>
          <a:p>
            <a:r>
              <a:rPr lang="en-GB" b="1" dirty="0">
                <a:solidFill>
                  <a:srgbClr val="00EA6A"/>
                </a:solidFill>
              </a:rPr>
              <a:t>Cholangitis</a:t>
            </a:r>
          </a:p>
        </p:txBody>
      </p:sp>
      <p:sp>
        <p:nvSpPr>
          <p:cNvPr id="20" name="Rettangolo 19">
            <a:extLst>
              <a:ext uri="{FF2B5EF4-FFF2-40B4-BE49-F238E27FC236}">
                <a16:creationId xmlns:a16="http://schemas.microsoft.com/office/drawing/2014/main" id="{BE83C241-6D5B-466B-933E-945C74D4657B}"/>
              </a:ext>
            </a:extLst>
          </p:cNvPr>
          <p:cNvSpPr/>
          <p:nvPr/>
        </p:nvSpPr>
        <p:spPr>
          <a:xfrm>
            <a:off x="447279" y="2873583"/>
            <a:ext cx="5010546" cy="3539430"/>
          </a:xfrm>
          <a:prstGeom prst="rect">
            <a:avLst/>
          </a:prstGeom>
          <a:noFill/>
        </p:spPr>
        <p:txBody>
          <a:bodyPr wrap="square" lIns="91440" tIns="45720" rIns="91440" bIns="45720">
            <a:spAutoFit/>
          </a:bodyPr>
          <a:lstStyle/>
          <a:p>
            <a:r>
              <a:rPr lang="it-IT" sz="2800" b="0" cap="none" spc="0" dirty="0" err="1">
                <a:ln w="0"/>
                <a:effectLst>
                  <a:outerShdw blurRad="38100" dist="25400" dir="5400000" algn="ctr" rotWithShape="0">
                    <a:srgbClr val="6E747A">
                      <a:alpha val="43000"/>
                    </a:srgbClr>
                  </a:outerShdw>
                </a:effectLst>
              </a:rPr>
              <a:t>Siliphos</a:t>
            </a:r>
            <a:endParaRPr lang="it-IT" sz="2800" b="0" cap="none" spc="0" dirty="0">
              <a:ln w="0"/>
              <a:effectLst>
                <a:outerShdw blurRad="38100" dist="25400" dir="5400000" algn="ctr" rotWithShape="0">
                  <a:srgbClr val="6E747A">
                    <a:alpha val="43000"/>
                  </a:srgbClr>
                </a:outerShdw>
              </a:effectLst>
            </a:endParaRPr>
          </a:p>
          <a:p>
            <a:r>
              <a:rPr lang="it-IT" sz="2800" b="0" cap="none" spc="0" dirty="0">
                <a:ln w="0"/>
                <a:effectLst>
                  <a:outerShdw blurRad="38100" dist="25400" dir="5400000" algn="ctr" rotWithShape="0">
                    <a:srgbClr val="6E747A">
                      <a:alpha val="43000"/>
                    </a:srgbClr>
                  </a:outerShdw>
                </a:effectLst>
              </a:rPr>
              <a:t>Curcuma longa</a:t>
            </a:r>
          </a:p>
          <a:p>
            <a:r>
              <a:rPr lang="it-IT" sz="2800" dirty="0" err="1">
                <a:ln w="0"/>
                <a:effectLst>
                  <a:outerShdw blurRad="38100" dist="25400" dir="5400000" algn="ctr" rotWithShape="0">
                    <a:srgbClr val="6E747A">
                      <a:alpha val="43000"/>
                    </a:srgbClr>
                  </a:outerShdw>
                </a:effectLst>
              </a:rPr>
              <a:t>Bioflavonoids</a:t>
            </a:r>
            <a:r>
              <a:rPr lang="it-IT" sz="2800" dirty="0">
                <a:ln w="0"/>
                <a:effectLst>
                  <a:outerShdw blurRad="38100" dist="25400" dir="5400000" algn="ctr" rotWithShape="0">
                    <a:srgbClr val="6E747A">
                      <a:alpha val="43000"/>
                    </a:srgbClr>
                  </a:outerShdw>
                </a:effectLst>
              </a:rPr>
              <a:t> (</a:t>
            </a:r>
            <a:r>
              <a:rPr lang="it-IT" sz="2800" dirty="0" err="1">
                <a:ln w="0"/>
                <a:effectLst>
                  <a:outerShdw blurRad="38100" dist="25400" dir="5400000" algn="ctr" rotWithShape="0">
                    <a:srgbClr val="6E747A">
                      <a:alpha val="43000"/>
                    </a:srgbClr>
                  </a:outerShdw>
                </a:effectLst>
              </a:rPr>
              <a:t>orange</a:t>
            </a:r>
            <a:r>
              <a:rPr lang="it-IT" sz="2800" dirty="0">
                <a:ln w="0"/>
                <a:effectLst>
                  <a:outerShdw blurRad="38100" dist="25400" dir="5400000" algn="ctr" rotWithShape="0">
                    <a:srgbClr val="6E747A">
                      <a:alpha val="43000"/>
                    </a:srgbClr>
                  </a:outerShdw>
                </a:effectLst>
              </a:rPr>
              <a:t>)</a:t>
            </a:r>
          </a:p>
          <a:p>
            <a:r>
              <a:rPr lang="it-IT" sz="2800" dirty="0" err="1">
                <a:ln w="0"/>
                <a:effectLst>
                  <a:outerShdw blurRad="38100" dist="25400" dir="5400000" algn="ctr" rotWithShape="0">
                    <a:srgbClr val="6E747A">
                      <a:alpha val="43000"/>
                    </a:srgbClr>
                  </a:outerShdw>
                </a:effectLst>
              </a:rPr>
              <a:t>Zinc</a:t>
            </a:r>
            <a:r>
              <a:rPr lang="it-IT" sz="2800" dirty="0">
                <a:ln w="0"/>
                <a:effectLst>
                  <a:outerShdw blurRad="38100" dist="25400" dir="5400000" algn="ctr" rotWithShape="0">
                    <a:srgbClr val="6E747A">
                      <a:alpha val="43000"/>
                    </a:srgbClr>
                  </a:outerShdw>
                </a:effectLst>
              </a:rPr>
              <a:t> (</a:t>
            </a:r>
            <a:r>
              <a:rPr lang="it-IT" sz="2800" dirty="0" err="1">
                <a:ln w="0"/>
                <a:effectLst>
                  <a:outerShdw blurRad="38100" dist="25400" dir="5400000" algn="ctr" rotWithShape="0">
                    <a:srgbClr val="6E747A">
                      <a:alpha val="43000"/>
                    </a:srgbClr>
                  </a:outerShdw>
                </a:effectLst>
              </a:rPr>
              <a:t>chelated</a:t>
            </a:r>
            <a:r>
              <a:rPr lang="it-IT" sz="2800" dirty="0">
                <a:ln w="0"/>
                <a:effectLst>
                  <a:outerShdw blurRad="38100" dist="25400" dir="5400000" algn="ctr" rotWithShape="0">
                    <a:srgbClr val="6E747A">
                      <a:alpha val="43000"/>
                    </a:srgbClr>
                  </a:outerShdw>
                </a:effectLst>
              </a:rPr>
              <a:t> with </a:t>
            </a:r>
            <a:r>
              <a:rPr lang="it-IT" sz="2800" dirty="0" err="1">
                <a:ln w="0"/>
                <a:effectLst>
                  <a:outerShdw blurRad="38100" dist="25400" dir="5400000" algn="ctr" rotWithShape="0">
                    <a:srgbClr val="6E747A">
                      <a:alpha val="43000"/>
                    </a:srgbClr>
                  </a:outerShdw>
                </a:effectLst>
              </a:rPr>
              <a:t>aminoacids</a:t>
            </a:r>
            <a:r>
              <a:rPr lang="it-IT" sz="2800" dirty="0">
                <a:ln w="0"/>
                <a:effectLst>
                  <a:outerShdw blurRad="38100" dist="25400" dir="5400000" algn="ctr" rotWithShape="0">
                    <a:srgbClr val="6E747A">
                      <a:alpha val="43000"/>
                    </a:srgbClr>
                  </a:outerShdw>
                </a:effectLst>
              </a:rPr>
              <a:t>)</a:t>
            </a:r>
          </a:p>
          <a:p>
            <a:r>
              <a:rPr lang="it-IT" sz="2800" dirty="0" err="1">
                <a:ln w="0"/>
                <a:effectLst>
                  <a:outerShdw blurRad="38100" dist="25400" dir="5400000" algn="ctr" rotWithShape="0">
                    <a:srgbClr val="6E747A">
                      <a:alpha val="43000"/>
                    </a:srgbClr>
                  </a:outerShdw>
                </a:effectLst>
              </a:rPr>
              <a:t>Vitamin</a:t>
            </a:r>
            <a:r>
              <a:rPr lang="it-IT" sz="2800" dirty="0">
                <a:ln w="0"/>
                <a:effectLst>
                  <a:outerShdw blurRad="38100" dist="25400" dir="5400000" algn="ctr" rotWithShape="0">
                    <a:srgbClr val="6E747A">
                      <a:alpha val="43000"/>
                    </a:srgbClr>
                  </a:outerShdw>
                </a:effectLst>
              </a:rPr>
              <a:t> B</a:t>
            </a:r>
            <a:r>
              <a:rPr lang="it-IT" sz="2800" baseline="-25000" dirty="0">
                <a:ln w="0"/>
                <a:effectLst>
                  <a:outerShdw blurRad="38100" dist="25400" dir="5400000" algn="ctr" rotWithShape="0">
                    <a:srgbClr val="6E747A">
                      <a:alpha val="43000"/>
                    </a:srgbClr>
                  </a:outerShdw>
                </a:effectLst>
              </a:rPr>
              <a:t>12</a:t>
            </a:r>
          </a:p>
          <a:p>
            <a:r>
              <a:rPr lang="it-IT" sz="2800" dirty="0" err="1">
                <a:ln w="0"/>
                <a:effectLst>
                  <a:outerShdw blurRad="38100" dist="25400" dir="5400000" algn="ctr" rotWithShape="0">
                    <a:srgbClr val="6E747A">
                      <a:alpha val="43000"/>
                    </a:srgbClr>
                  </a:outerShdw>
                </a:effectLst>
              </a:rPr>
              <a:t>Vitamin</a:t>
            </a:r>
            <a:r>
              <a:rPr lang="it-IT" sz="2800" dirty="0">
                <a:ln w="0"/>
                <a:effectLst>
                  <a:outerShdw blurRad="38100" dist="25400" dir="5400000" algn="ctr" rotWithShape="0">
                    <a:srgbClr val="6E747A">
                      <a:alpha val="43000"/>
                    </a:srgbClr>
                  </a:outerShdw>
                </a:effectLst>
              </a:rPr>
              <a:t> E</a:t>
            </a:r>
          </a:p>
          <a:p>
            <a:r>
              <a:rPr lang="it-IT" sz="2800" dirty="0">
                <a:ln w="0"/>
                <a:solidFill>
                  <a:srgbClr val="00EA6A"/>
                </a:solidFill>
                <a:effectLst>
                  <a:outerShdw blurRad="38100" dist="25400" dir="5400000" algn="ctr" rotWithShape="0">
                    <a:srgbClr val="6E747A">
                      <a:alpha val="43000"/>
                    </a:srgbClr>
                  </a:outerShdw>
                </a:effectLst>
              </a:rPr>
              <a:t>Taurine</a:t>
            </a:r>
          </a:p>
          <a:p>
            <a:r>
              <a:rPr lang="it-IT" sz="2800" dirty="0">
                <a:ln w="0"/>
                <a:solidFill>
                  <a:srgbClr val="00EA6A"/>
                </a:solidFill>
                <a:effectLst>
                  <a:outerShdw blurRad="38100" dist="25400" dir="5400000" algn="ctr" rotWithShape="0">
                    <a:srgbClr val="6E747A">
                      <a:alpha val="43000"/>
                    </a:srgbClr>
                  </a:outerShdw>
                </a:effectLst>
              </a:rPr>
              <a:t>L-carnitine</a:t>
            </a:r>
          </a:p>
        </p:txBody>
      </p:sp>
      <p:sp>
        <p:nvSpPr>
          <p:cNvPr id="9" name="CasellaDiTesto 8">
            <a:extLst>
              <a:ext uri="{FF2B5EF4-FFF2-40B4-BE49-F238E27FC236}">
                <a16:creationId xmlns:a16="http://schemas.microsoft.com/office/drawing/2014/main" id="{5BD70CFE-8ADE-46DE-B258-7BC73B29DAFC}"/>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4257197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17CD0EE-0143-4237-8496-3CFAFE65BF74}"/>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71701"/>
          <a:stretch/>
        </p:blipFill>
        <p:spPr>
          <a:xfrm>
            <a:off x="131946" y="1203128"/>
            <a:ext cx="1366266" cy="1069848"/>
          </a:xfrm>
          <a:prstGeom prst="rect">
            <a:avLst/>
          </a:prstGeom>
        </p:spPr>
      </p:pic>
      <p:pic>
        <p:nvPicPr>
          <p:cNvPr id="14" name="Immagine 13" descr="Immagine che contiene testo&#10;&#10;Descrizione generata automaticamente">
            <a:extLst>
              <a:ext uri="{FF2B5EF4-FFF2-40B4-BE49-F238E27FC236}">
                <a16:creationId xmlns:a16="http://schemas.microsoft.com/office/drawing/2014/main" id="{59986CA4-48A2-48A3-AA6A-C7C44EBC75B2}"/>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5289" b="69023"/>
          <a:stretch/>
        </p:blipFill>
        <p:spPr>
          <a:xfrm>
            <a:off x="1360568" y="1165265"/>
            <a:ext cx="7948041" cy="1173745"/>
          </a:xfrm>
          <a:prstGeom prst="rect">
            <a:avLst/>
          </a:prstGeom>
        </p:spPr>
      </p:pic>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48099" y="0"/>
            <a:ext cx="3363834" cy="769440"/>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2" name="Picture 2">
            <a:extLst>
              <a:ext uri="{FF2B5EF4-FFF2-40B4-BE49-F238E27FC236}">
                <a16:creationId xmlns:a16="http://schemas.microsoft.com/office/drawing/2014/main" id="{A27551BE-153A-4A9C-9974-7E3FA4F2B53D}"/>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81675" y="4138168"/>
            <a:ext cx="3362325" cy="20372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CasellaDiTesto 12">
            <a:extLst>
              <a:ext uri="{FF2B5EF4-FFF2-40B4-BE49-F238E27FC236}">
                <a16:creationId xmlns:a16="http://schemas.microsoft.com/office/drawing/2014/main" id="{8E198795-C2A2-48BA-A786-82B3C432DC8D}"/>
              </a:ext>
            </a:extLst>
          </p:cNvPr>
          <p:cNvSpPr txBox="1"/>
          <p:nvPr/>
        </p:nvSpPr>
        <p:spPr>
          <a:xfrm>
            <a:off x="131946" y="2484773"/>
            <a:ext cx="6657975" cy="3170099"/>
          </a:xfrm>
          <a:prstGeom prst="rect">
            <a:avLst/>
          </a:prstGeom>
          <a:noFill/>
        </p:spPr>
        <p:txBody>
          <a:bodyPr wrap="square" rtlCol="0">
            <a:spAutoFit/>
          </a:bodyPr>
          <a:lstStyle/>
          <a:p>
            <a:pPr marL="285750" indent="-285750">
              <a:buFontTx/>
              <a:buChar char="-"/>
            </a:pPr>
            <a:r>
              <a:rPr lang="en-GB" sz="2000" dirty="0"/>
              <a:t>Direct antioxidant as </a:t>
            </a:r>
            <a:r>
              <a:rPr lang="en-GB" sz="2000" b="1" dirty="0"/>
              <a:t>free radical scavenger</a:t>
            </a:r>
          </a:p>
          <a:p>
            <a:pPr marL="285750" indent="-285750">
              <a:buFontTx/>
              <a:buChar char="-"/>
            </a:pPr>
            <a:r>
              <a:rPr lang="en-GB" sz="2000" dirty="0"/>
              <a:t>Indirect antioxidant stimulating </a:t>
            </a:r>
            <a:r>
              <a:rPr lang="en-GB" sz="2000" b="1" dirty="0"/>
              <a:t>glutathione production</a:t>
            </a:r>
          </a:p>
          <a:p>
            <a:pPr marL="285750" indent="-285750">
              <a:buFontTx/>
              <a:buChar char="-"/>
            </a:pPr>
            <a:r>
              <a:rPr lang="en-GB" sz="2000" dirty="0"/>
              <a:t>Promotes </a:t>
            </a:r>
            <a:r>
              <a:rPr lang="en-GB" sz="2000" b="1" dirty="0"/>
              <a:t>protein synthesis </a:t>
            </a:r>
            <a:r>
              <a:rPr lang="en-GB" sz="2000" dirty="0"/>
              <a:t>stimulating cell replication and exerting </a:t>
            </a:r>
            <a:r>
              <a:rPr lang="en-GB" sz="2000" b="1" dirty="0"/>
              <a:t>antifibrotic activity</a:t>
            </a:r>
          </a:p>
          <a:p>
            <a:pPr marL="285750" indent="-285750">
              <a:buFontTx/>
              <a:buChar char="-"/>
            </a:pPr>
            <a:r>
              <a:rPr lang="en-GB" sz="2000" b="1" dirty="0"/>
              <a:t>Anti-inflammatory activity </a:t>
            </a:r>
            <a:r>
              <a:rPr lang="en-GB" sz="2000" dirty="0"/>
              <a:t>inhibiting leukotrienes synthesis</a:t>
            </a:r>
          </a:p>
          <a:p>
            <a:pPr marL="285750" indent="-285750">
              <a:buFontTx/>
              <a:buChar char="-"/>
            </a:pPr>
            <a:r>
              <a:rPr lang="en-GB" sz="2000" b="1" dirty="0"/>
              <a:t>Choleretic and cholagogue</a:t>
            </a:r>
          </a:p>
          <a:p>
            <a:pPr marL="285750" indent="-285750">
              <a:buFontTx/>
              <a:buChar char="-"/>
            </a:pPr>
            <a:r>
              <a:rPr lang="en-GB" sz="2000" dirty="0"/>
              <a:t>Inhibits hepatotoxins adhesion</a:t>
            </a:r>
          </a:p>
          <a:p>
            <a:pPr marL="285750" indent="-285750">
              <a:buFontTx/>
              <a:buChar char="-"/>
            </a:pPr>
            <a:r>
              <a:rPr lang="en-GB" sz="2000" dirty="0"/>
              <a:t>Decreases transaminase levels (ALT, AST) and improves prothrombin time</a:t>
            </a:r>
          </a:p>
          <a:p>
            <a:pPr marL="285750" indent="-285750">
              <a:buFontTx/>
              <a:buChar char="-"/>
            </a:pPr>
            <a:r>
              <a:rPr lang="en-GB" sz="2000" dirty="0"/>
              <a:t>Synergistic effect with vitamin E and phosphatidylcholine  </a:t>
            </a:r>
          </a:p>
        </p:txBody>
      </p:sp>
      <p:pic>
        <p:nvPicPr>
          <p:cNvPr id="15" name="Immagine 14" descr="Immagine che contiene cibo&#10;&#10;Descrizione generata automaticamente">
            <a:extLst>
              <a:ext uri="{FF2B5EF4-FFF2-40B4-BE49-F238E27FC236}">
                <a16:creationId xmlns:a16="http://schemas.microsoft.com/office/drawing/2014/main" id="{36CE854D-CC6A-461F-98FB-FF0825152B6B}"/>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1138123" y="5581539"/>
            <a:ext cx="1419226" cy="1187830"/>
          </a:xfrm>
          <a:prstGeom prst="rect">
            <a:avLst/>
          </a:prstGeom>
        </p:spPr>
      </p:pic>
      <p:pic>
        <p:nvPicPr>
          <p:cNvPr id="16" name="Immagine 15">
            <a:extLst>
              <a:ext uri="{FF2B5EF4-FFF2-40B4-BE49-F238E27FC236}">
                <a16:creationId xmlns:a16="http://schemas.microsoft.com/office/drawing/2014/main" id="{5EDAC9E5-2543-493F-BF65-06A792035F62}"/>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18625" y="5708799"/>
            <a:ext cx="2506749" cy="1149201"/>
          </a:xfrm>
          <a:prstGeom prst="rect">
            <a:avLst/>
          </a:prstGeom>
        </p:spPr>
      </p:pic>
      <p:sp>
        <p:nvSpPr>
          <p:cNvPr id="10" name="CasellaDiTesto 9">
            <a:extLst>
              <a:ext uri="{FF2B5EF4-FFF2-40B4-BE49-F238E27FC236}">
                <a16:creationId xmlns:a16="http://schemas.microsoft.com/office/drawing/2014/main" id="{015DB607-E2C8-4FED-9BEE-DA623234A2F3}"/>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3501905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60990" y="1288421"/>
            <a:ext cx="3363834" cy="769440"/>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5" name="Immagine 14" descr="Immagine che contiene cibo&#10;&#10;Descrizione generata automaticamente">
            <a:extLst>
              <a:ext uri="{FF2B5EF4-FFF2-40B4-BE49-F238E27FC236}">
                <a16:creationId xmlns:a16="http://schemas.microsoft.com/office/drawing/2014/main" id="{36CE854D-CC6A-461F-98FB-FF0825152B6B}"/>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538798" y="47070"/>
            <a:ext cx="1419226" cy="1187830"/>
          </a:xfrm>
          <a:prstGeom prst="rect">
            <a:avLst/>
          </a:prstGeom>
        </p:spPr>
      </p:pic>
      <p:pic>
        <p:nvPicPr>
          <p:cNvPr id="16" name="Immagine 15">
            <a:extLst>
              <a:ext uri="{FF2B5EF4-FFF2-40B4-BE49-F238E27FC236}">
                <a16:creationId xmlns:a16="http://schemas.microsoft.com/office/drawing/2014/main" id="{5EDAC9E5-2543-493F-BF65-06A792035F6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02543" y="139220"/>
            <a:ext cx="2506749" cy="1149201"/>
          </a:xfrm>
          <a:prstGeom prst="rect">
            <a:avLst/>
          </a:prstGeom>
        </p:spPr>
      </p:pic>
      <p:sp>
        <p:nvSpPr>
          <p:cNvPr id="5" name="CasellaDiTesto 4">
            <a:extLst>
              <a:ext uri="{FF2B5EF4-FFF2-40B4-BE49-F238E27FC236}">
                <a16:creationId xmlns:a16="http://schemas.microsoft.com/office/drawing/2014/main" id="{8B7D5500-29CF-4415-B6F3-74D5EFBD142D}"/>
              </a:ext>
            </a:extLst>
          </p:cNvPr>
          <p:cNvSpPr txBox="1"/>
          <p:nvPr/>
        </p:nvSpPr>
        <p:spPr>
          <a:xfrm>
            <a:off x="266700" y="2485891"/>
            <a:ext cx="8496299" cy="1846659"/>
          </a:xfrm>
          <a:prstGeom prst="rect">
            <a:avLst/>
          </a:prstGeom>
          <a:noFill/>
        </p:spPr>
        <p:txBody>
          <a:bodyPr wrap="square" rtlCol="0">
            <a:spAutoFit/>
          </a:bodyPr>
          <a:lstStyle/>
          <a:p>
            <a:r>
              <a:rPr lang="en-GB" dirty="0"/>
              <a:t>Herb used in traditional Chinese and Ayurvedic medicine, very well known for its healthy properties. The main obstacle to its effectiveness is the </a:t>
            </a:r>
            <a:r>
              <a:rPr lang="en-GB" b="1" dirty="0"/>
              <a:t>relatively low bioavailability of curcumin dry extract </a:t>
            </a:r>
            <a:r>
              <a:rPr lang="en-GB" dirty="0"/>
              <a:t>due to its instability, poor solubility and absorption.</a:t>
            </a:r>
          </a:p>
          <a:p>
            <a:endParaRPr lang="en-GB" sz="2000" dirty="0"/>
          </a:p>
          <a:p>
            <a:r>
              <a:rPr lang="en-GB" sz="2000" dirty="0" err="1"/>
              <a:t>Glutamax</a:t>
            </a:r>
            <a:r>
              <a:rPr lang="en-GB" sz="2000" dirty="0"/>
              <a:t> Forte contains a </a:t>
            </a:r>
            <a:r>
              <a:rPr lang="en-GB" sz="2000" dirty="0" err="1"/>
              <a:t>phytosomised</a:t>
            </a:r>
            <a:r>
              <a:rPr lang="en-GB" sz="2000" dirty="0"/>
              <a:t> form of Curcumin similar to </a:t>
            </a:r>
            <a:r>
              <a:rPr lang="en-GB" sz="2000" dirty="0" err="1"/>
              <a:t>Siliphos</a:t>
            </a:r>
            <a:r>
              <a:rPr lang="en-GB" sz="2000" dirty="0"/>
              <a:t> that increases more than 20 times curcumin bioavailability.  </a:t>
            </a:r>
          </a:p>
        </p:txBody>
      </p:sp>
      <p:pic>
        <p:nvPicPr>
          <p:cNvPr id="1026" name="Picture 2" descr="Risultati immagini per curcuma immagini">
            <a:extLst>
              <a:ext uri="{FF2B5EF4-FFF2-40B4-BE49-F238E27FC236}">
                <a16:creationId xmlns:a16="http://schemas.microsoft.com/office/drawing/2014/main" id="{6F7B30AD-9426-4A4F-AB04-4C9041560A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554" y="4780272"/>
            <a:ext cx="2621822" cy="1747881"/>
          </a:xfrm>
          <a:prstGeom prst="rect">
            <a:avLst/>
          </a:prstGeom>
          <a:noFill/>
          <a:extLst>
            <a:ext uri="{909E8E84-426E-40DD-AFC4-6F175D3DCCD1}">
              <a14:hiddenFill xmlns:a14="http://schemas.microsoft.com/office/drawing/2010/main">
                <a:solidFill>
                  <a:srgbClr val="FFFFFF"/>
                </a:solidFill>
              </a14:hiddenFill>
            </a:ext>
          </a:extLst>
        </p:spPr>
      </p:pic>
      <p:sp>
        <p:nvSpPr>
          <p:cNvPr id="6" name="Freccia a destra 5">
            <a:extLst>
              <a:ext uri="{FF2B5EF4-FFF2-40B4-BE49-F238E27FC236}">
                <a16:creationId xmlns:a16="http://schemas.microsoft.com/office/drawing/2014/main" id="{3299C529-5A61-4891-8C1A-5FB2F5E717D8}"/>
              </a:ext>
            </a:extLst>
          </p:cNvPr>
          <p:cNvSpPr/>
          <p:nvPr/>
        </p:nvSpPr>
        <p:spPr>
          <a:xfrm>
            <a:off x="3238500" y="5324475"/>
            <a:ext cx="1914525" cy="352425"/>
          </a:xfrm>
          <a:prstGeom prst="rightArrow">
            <a:avLst/>
          </a:prstGeom>
          <a:solidFill>
            <a:srgbClr val="FF8C1B"/>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8" name="Picture 4" descr="Liposome for drug delivery. | Download Scientific Diagram">
            <a:extLst>
              <a:ext uri="{FF2B5EF4-FFF2-40B4-BE49-F238E27FC236}">
                <a16:creationId xmlns:a16="http://schemas.microsoft.com/office/drawing/2014/main" id="{6C6E3A84-B27A-4329-8D13-72DE1FFCCA4A}"/>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75172" y="4384103"/>
            <a:ext cx="3167769" cy="2291833"/>
          </a:xfrm>
          <a:prstGeom prst="rect">
            <a:avLst/>
          </a:prstGeom>
          <a:noFill/>
          <a:extLst>
            <a:ext uri="{909E8E84-426E-40DD-AFC4-6F175D3DCCD1}">
              <a14:hiddenFill xmlns:a14="http://schemas.microsoft.com/office/drawing/2010/main">
                <a:solidFill>
                  <a:srgbClr val="FFFFFF"/>
                </a:solidFill>
              </a14:hiddenFill>
            </a:ext>
          </a:extLst>
        </p:spPr>
      </p:pic>
      <p:sp>
        <p:nvSpPr>
          <p:cNvPr id="18" name="Rettangolo 17">
            <a:extLst>
              <a:ext uri="{FF2B5EF4-FFF2-40B4-BE49-F238E27FC236}">
                <a16:creationId xmlns:a16="http://schemas.microsoft.com/office/drawing/2014/main" id="{E998C76F-4AC9-4F15-9555-71F0B3FA761F}"/>
              </a:ext>
            </a:extLst>
          </p:cNvPr>
          <p:cNvSpPr/>
          <p:nvPr/>
        </p:nvSpPr>
        <p:spPr>
          <a:xfrm>
            <a:off x="447279" y="1338700"/>
            <a:ext cx="4539191" cy="923330"/>
          </a:xfrm>
          <a:prstGeom prst="rect">
            <a:avLst/>
          </a:prstGeom>
          <a:noFill/>
          <a:ln w="28575">
            <a:solidFill>
              <a:schemeClr val="tx1"/>
            </a:solidFill>
          </a:ln>
        </p:spPr>
        <p:txBody>
          <a:bodyPr wrap="none" lIns="91440" tIns="45720" rIns="91440" bIns="45720">
            <a:spAutoFit/>
          </a:bodyPr>
          <a:lstStyle/>
          <a:p>
            <a:pPr algn="ctr"/>
            <a:r>
              <a:rPr lang="it-IT" sz="5400" b="1" cap="none" spc="50" dirty="0">
                <a:ln w="0"/>
                <a:solidFill>
                  <a:srgbClr val="00ADEF"/>
                </a:solidFill>
                <a:effectLst>
                  <a:innerShdw blurRad="63500" dist="50800" dir="13500000">
                    <a:srgbClr val="000000">
                      <a:alpha val="50000"/>
                    </a:srgbClr>
                  </a:innerShdw>
                </a:effectLst>
              </a:rPr>
              <a:t>Curcuma longa</a:t>
            </a:r>
          </a:p>
        </p:txBody>
      </p:sp>
      <p:sp>
        <p:nvSpPr>
          <p:cNvPr id="11" name="CasellaDiTesto 10">
            <a:extLst>
              <a:ext uri="{FF2B5EF4-FFF2-40B4-BE49-F238E27FC236}">
                <a16:creationId xmlns:a16="http://schemas.microsoft.com/office/drawing/2014/main" id="{461BF3F1-1E02-4053-995D-C82ED83937C4}"/>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4776574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60990" y="1288421"/>
            <a:ext cx="3363834" cy="769440"/>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5" name="Immagine 14" descr="Immagine che contiene cibo&#10;&#10;Descrizione generata automaticamente">
            <a:extLst>
              <a:ext uri="{FF2B5EF4-FFF2-40B4-BE49-F238E27FC236}">
                <a16:creationId xmlns:a16="http://schemas.microsoft.com/office/drawing/2014/main" id="{36CE854D-CC6A-461F-98FB-FF0825152B6B}"/>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538798" y="47070"/>
            <a:ext cx="1419226" cy="1187830"/>
          </a:xfrm>
          <a:prstGeom prst="rect">
            <a:avLst/>
          </a:prstGeom>
        </p:spPr>
      </p:pic>
      <p:pic>
        <p:nvPicPr>
          <p:cNvPr id="16" name="Immagine 15">
            <a:extLst>
              <a:ext uri="{FF2B5EF4-FFF2-40B4-BE49-F238E27FC236}">
                <a16:creationId xmlns:a16="http://schemas.microsoft.com/office/drawing/2014/main" id="{5EDAC9E5-2543-493F-BF65-06A792035F6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02543" y="139220"/>
            <a:ext cx="2506749" cy="1149201"/>
          </a:xfrm>
          <a:prstGeom prst="rect">
            <a:avLst/>
          </a:prstGeom>
        </p:spPr>
      </p:pic>
      <p:sp>
        <p:nvSpPr>
          <p:cNvPr id="4" name="Rettangolo 3">
            <a:extLst>
              <a:ext uri="{FF2B5EF4-FFF2-40B4-BE49-F238E27FC236}">
                <a16:creationId xmlns:a16="http://schemas.microsoft.com/office/drawing/2014/main" id="{5391A8BA-692C-41B8-ABA7-34B996B9ADDD}"/>
              </a:ext>
            </a:extLst>
          </p:cNvPr>
          <p:cNvSpPr/>
          <p:nvPr/>
        </p:nvSpPr>
        <p:spPr>
          <a:xfrm>
            <a:off x="447279" y="1425491"/>
            <a:ext cx="4539191" cy="923330"/>
          </a:xfrm>
          <a:prstGeom prst="rect">
            <a:avLst/>
          </a:prstGeom>
          <a:noFill/>
          <a:ln w="28575">
            <a:solidFill>
              <a:schemeClr val="tx1"/>
            </a:solidFill>
          </a:ln>
        </p:spPr>
        <p:txBody>
          <a:bodyPr wrap="none" lIns="91440" tIns="45720" rIns="91440" bIns="45720">
            <a:spAutoFit/>
          </a:bodyPr>
          <a:lstStyle/>
          <a:p>
            <a:pPr algn="ctr"/>
            <a:r>
              <a:rPr lang="it-IT" sz="5400" b="1" cap="none" spc="50" dirty="0">
                <a:ln w="0"/>
                <a:solidFill>
                  <a:srgbClr val="00ADEF"/>
                </a:solidFill>
                <a:effectLst>
                  <a:innerShdw blurRad="63500" dist="50800" dir="13500000">
                    <a:srgbClr val="000000">
                      <a:alpha val="50000"/>
                    </a:srgbClr>
                  </a:innerShdw>
                </a:effectLst>
              </a:rPr>
              <a:t>Curcuma longa</a:t>
            </a:r>
          </a:p>
        </p:txBody>
      </p:sp>
      <p:sp>
        <p:nvSpPr>
          <p:cNvPr id="5" name="CasellaDiTesto 4">
            <a:extLst>
              <a:ext uri="{FF2B5EF4-FFF2-40B4-BE49-F238E27FC236}">
                <a16:creationId xmlns:a16="http://schemas.microsoft.com/office/drawing/2014/main" id="{8B7D5500-29CF-4415-B6F3-74D5EFBD142D}"/>
              </a:ext>
            </a:extLst>
          </p:cNvPr>
          <p:cNvSpPr txBox="1"/>
          <p:nvPr/>
        </p:nvSpPr>
        <p:spPr>
          <a:xfrm>
            <a:off x="447279" y="2634571"/>
            <a:ext cx="7134622" cy="3477875"/>
          </a:xfrm>
          <a:prstGeom prst="rect">
            <a:avLst/>
          </a:prstGeom>
          <a:noFill/>
        </p:spPr>
        <p:txBody>
          <a:bodyPr wrap="square" rtlCol="0">
            <a:spAutoFit/>
          </a:bodyPr>
          <a:lstStyle/>
          <a:p>
            <a:r>
              <a:rPr lang="en-GB" sz="2200" b="1" dirty="0">
                <a:solidFill>
                  <a:srgbClr val="00ACEE"/>
                </a:solidFill>
              </a:rPr>
              <a:t>Curcumin</a:t>
            </a:r>
            <a:r>
              <a:rPr lang="en-GB" sz="2200" dirty="0"/>
              <a:t> exerts remarkable protective and therapeutic effects of </a:t>
            </a:r>
            <a:r>
              <a:rPr lang="en-GB" sz="2200" b="1" dirty="0"/>
              <a:t>oxidative associated liver diseases </a:t>
            </a:r>
            <a:r>
              <a:rPr lang="en-GB" sz="2200" dirty="0"/>
              <a:t>suppressing:</a:t>
            </a:r>
          </a:p>
          <a:p>
            <a:pPr marL="342900" indent="-342900">
              <a:buFontTx/>
              <a:buChar char="-"/>
            </a:pPr>
            <a:r>
              <a:rPr lang="en-GB" sz="2200" dirty="0"/>
              <a:t>proinflammatory cytokines</a:t>
            </a:r>
          </a:p>
          <a:p>
            <a:pPr marL="342900" indent="-342900">
              <a:buFontTx/>
              <a:buChar char="-"/>
            </a:pPr>
            <a:r>
              <a:rPr lang="en-GB" sz="2200" dirty="0"/>
              <a:t>lipid peroxidation products</a:t>
            </a:r>
          </a:p>
          <a:p>
            <a:pPr marL="342900" indent="-342900">
              <a:buFontTx/>
              <a:buChar char="-"/>
            </a:pPr>
            <a:r>
              <a:rPr lang="en-GB" sz="2200" dirty="0"/>
              <a:t>hepatic stellate cells activation</a:t>
            </a:r>
          </a:p>
          <a:p>
            <a:r>
              <a:rPr lang="en-GB" sz="2200" dirty="0"/>
              <a:t>Curcumin is considered a very strong lipid-soluble antioxidant. </a:t>
            </a:r>
          </a:p>
          <a:p>
            <a:r>
              <a:rPr lang="en-GB" sz="2200" dirty="0"/>
              <a:t>It acts as </a:t>
            </a:r>
            <a:r>
              <a:rPr lang="en-GB" sz="2200" b="1" dirty="0"/>
              <a:t>free radical scavenger</a:t>
            </a:r>
            <a:r>
              <a:rPr lang="en-GB" sz="2200" dirty="0"/>
              <a:t>, neutralizes ROS and RNS. </a:t>
            </a:r>
          </a:p>
          <a:p>
            <a:r>
              <a:rPr lang="en-GB" sz="2200" dirty="0"/>
              <a:t>Curcumin exerts </a:t>
            </a:r>
            <a:r>
              <a:rPr lang="en-GB" sz="2200" b="1" dirty="0"/>
              <a:t>choleretic</a:t>
            </a:r>
            <a:r>
              <a:rPr lang="en-GB" sz="2200" dirty="0"/>
              <a:t> and </a:t>
            </a:r>
            <a:r>
              <a:rPr lang="en-GB" sz="2200" b="1" dirty="0"/>
              <a:t>cholagogue effect </a:t>
            </a:r>
            <a:r>
              <a:rPr lang="en-GB" sz="2200" dirty="0"/>
              <a:t>improving bile excretion and fluidity.</a:t>
            </a:r>
          </a:p>
        </p:txBody>
      </p:sp>
      <p:pic>
        <p:nvPicPr>
          <p:cNvPr id="1028" name="Picture 4" descr="Liposome for drug delivery. | Download Scientific Diagram">
            <a:extLst>
              <a:ext uri="{FF2B5EF4-FFF2-40B4-BE49-F238E27FC236}">
                <a16:creationId xmlns:a16="http://schemas.microsoft.com/office/drawing/2014/main" id="{6C6E3A84-B27A-4329-8D13-72DE1FFCCA4A}"/>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69211" y="3429000"/>
            <a:ext cx="2127139" cy="1538953"/>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a:extLst>
              <a:ext uri="{FF2B5EF4-FFF2-40B4-BE49-F238E27FC236}">
                <a16:creationId xmlns:a16="http://schemas.microsoft.com/office/drawing/2014/main" id="{6F40127C-9210-4B90-834B-A96817304433}"/>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948101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23512" y="1217310"/>
            <a:ext cx="2506749" cy="573391"/>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5" name="Immagine 14" descr="Immagine che contiene cibo&#10;&#10;Descrizione generata automaticamente">
            <a:extLst>
              <a:ext uri="{FF2B5EF4-FFF2-40B4-BE49-F238E27FC236}">
                <a16:creationId xmlns:a16="http://schemas.microsoft.com/office/drawing/2014/main" id="{36CE854D-CC6A-461F-98FB-FF0825152B6B}"/>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719773" y="29480"/>
            <a:ext cx="1419226" cy="1187830"/>
          </a:xfrm>
          <a:prstGeom prst="rect">
            <a:avLst/>
          </a:prstGeom>
        </p:spPr>
      </p:pic>
      <p:pic>
        <p:nvPicPr>
          <p:cNvPr id="16" name="Immagine 15">
            <a:extLst>
              <a:ext uri="{FF2B5EF4-FFF2-40B4-BE49-F238E27FC236}">
                <a16:creationId xmlns:a16="http://schemas.microsoft.com/office/drawing/2014/main" id="{5EDAC9E5-2543-493F-BF65-06A792035F6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02543" y="139220"/>
            <a:ext cx="2506749" cy="1149201"/>
          </a:xfrm>
          <a:prstGeom prst="rect">
            <a:avLst/>
          </a:prstGeom>
        </p:spPr>
      </p:pic>
      <p:sp>
        <p:nvSpPr>
          <p:cNvPr id="6" name="Rettangolo 5">
            <a:extLst>
              <a:ext uri="{FF2B5EF4-FFF2-40B4-BE49-F238E27FC236}">
                <a16:creationId xmlns:a16="http://schemas.microsoft.com/office/drawing/2014/main" id="{D8545C9C-B6AC-4602-B45A-10558FC1E895}"/>
              </a:ext>
            </a:extLst>
          </p:cNvPr>
          <p:cNvSpPr/>
          <p:nvPr/>
        </p:nvSpPr>
        <p:spPr>
          <a:xfrm>
            <a:off x="299356" y="1829920"/>
            <a:ext cx="6596228" cy="646331"/>
          </a:xfrm>
          <a:prstGeom prst="rect">
            <a:avLst/>
          </a:prstGeom>
          <a:noFill/>
          <a:ln w="28575">
            <a:solidFill>
              <a:schemeClr val="tx1"/>
            </a:solidFill>
          </a:ln>
        </p:spPr>
        <p:txBody>
          <a:bodyPr wrap="none" lIns="91440" tIns="45720" rIns="91440" bIns="45720">
            <a:spAutoFit/>
          </a:bodyPr>
          <a:lstStyle/>
          <a:p>
            <a:pPr algn="ctr"/>
            <a:r>
              <a:rPr lang="it-IT" sz="3600" b="1" spc="50" dirty="0" err="1">
                <a:ln w="0"/>
                <a:solidFill>
                  <a:srgbClr val="00ADEF"/>
                </a:solidFill>
                <a:effectLst>
                  <a:innerShdw blurRad="63500" dist="50800" dir="13500000">
                    <a:srgbClr val="000000">
                      <a:alpha val="50000"/>
                    </a:srgbClr>
                  </a:innerShdw>
                </a:effectLst>
              </a:rPr>
              <a:t>Bioflavonoids</a:t>
            </a:r>
            <a:r>
              <a:rPr lang="it-IT" sz="3600" b="1" spc="50" dirty="0">
                <a:ln w="0"/>
                <a:solidFill>
                  <a:srgbClr val="00ADEF"/>
                </a:solidFill>
                <a:effectLst>
                  <a:innerShdw blurRad="63500" dist="50800" dir="13500000">
                    <a:srgbClr val="000000">
                      <a:alpha val="50000"/>
                    </a:srgbClr>
                  </a:innerShdw>
                </a:effectLst>
              </a:rPr>
              <a:t> from C. </a:t>
            </a:r>
            <a:r>
              <a:rPr lang="it-IT" sz="3600" b="1" spc="50" dirty="0" err="1">
                <a:ln w="0"/>
                <a:solidFill>
                  <a:srgbClr val="00ADEF"/>
                </a:solidFill>
                <a:effectLst>
                  <a:innerShdw blurRad="63500" dist="50800" dir="13500000">
                    <a:srgbClr val="000000">
                      <a:alpha val="50000"/>
                    </a:srgbClr>
                  </a:innerShdw>
                </a:effectLst>
              </a:rPr>
              <a:t>aurantium</a:t>
            </a:r>
            <a:endParaRPr lang="it-IT" sz="3600" b="1" cap="none" spc="50" dirty="0">
              <a:ln w="0"/>
              <a:solidFill>
                <a:srgbClr val="00ADEF"/>
              </a:solidFill>
              <a:effectLst>
                <a:innerShdw blurRad="63500" dist="50800" dir="13500000">
                  <a:srgbClr val="000000">
                    <a:alpha val="50000"/>
                  </a:srgbClr>
                </a:innerShdw>
              </a:effectLst>
            </a:endParaRPr>
          </a:p>
        </p:txBody>
      </p:sp>
      <p:cxnSp>
        <p:nvCxnSpPr>
          <p:cNvPr id="3" name="Connettore 2 2">
            <a:extLst>
              <a:ext uri="{FF2B5EF4-FFF2-40B4-BE49-F238E27FC236}">
                <a16:creationId xmlns:a16="http://schemas.microsoft.com/office/drawing/2014/main" id="{5209457B-8C0D-482F-AD85-74DC01C17B40}"/>
              </a:ext>
            </a:extLst>
          </p:cNvPr>
          <p:cNvCxnSpPr>
            <a:cxnSpLocks/>
          </p:cNvCxnSpPr>
          <p:nvPr/>
        </p:nvCxnSpPr>
        <p:spPr>
          <a:xfrm flipH="1">
            <a:off x="1390649" y="2476251"/>
            <a:ext cx="1" cy="50507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CasellaDiTesto 3">
            <a:extLst>
              <a:ext uri="{FF2B5EF4-FFF2-40B4-BE49-F238E27FC236}">
                <a16:creationId xmlns:a16="http://schemas.microsoft.com/office/drawing/2014/main" id="{44012C8B-9828-441F-AD48-8C7F86F04F12}"/>
              </a:ext>
            </a:extLst>
          </p:cNvPr>
          <p:cNvSpPr txBox="1"/>
          <p:nvPr/>
        </p:nvSpPr>
        <p:spPr>
          <a:xfrm>
            <a:off x="417240" y="3017750"/>
            <a:ext cx="3662351" cy="1569660"/>
          </a:xfrm>
          <a:prstGeom prst="rect">
            <a:avLst/>
          </a:prstGeom>
          <a:noFill/>
          <a:ln w="19050">
            <a:solidFill>
              <a:schemeClr val="tx1"/>
            </a:solidFill>
          </a:ln>
        </p:spPr>
        <p:txBody>
          <a:bodyPr wrap="square" rtlCol="0">
            <a:spAutoFit/>
          </a:bodyPr>
          <a:lstStyle/>
          <a:p>
            <a:pPr algn="ctr"/>
            <a:r>
              <a:rPr lang="en-GB" sz="2400" dirty="0"/>
              <a:t>Quercetin</a:t>
            </a:r>
          </a:p>
          <a:p>
            <a:r>
              <a:rPr lang="en-GB" dirty="0"/>
              <a:t>Antioxidant flavonoid with anti-inflammatory activity by inhibiting pro-inflammatory cytokines and histamine release. </a:t>
            </a:r>
          </a:p>
        </p:txBody>
      </p:sp>
      <p:cxnSp>
        <p:nvCxnSpPr>
          <p:cNvPr id="10" name="Connettore 2 9">
            <a:extLst>
              <a:ext uri="{FF2B5EF4-FFF2-40B4-BE49-F238E27FC236}">
                <a16:creationId xmlns:a16="http://schemas.microsoft.com/office/drawing/2014/main" id="{E7A67AA0-B304-4977-BFA5-C2E1A04D6A41}"/>
              </a:ext>
            </a:extLst>
          </p:cNvPr>
          <p:cNvCxnSpPr>
            <a:cxnSpLocks/>
          </p:cNvCxnSpPr>
          <p:nvPr/>
        </p:nvCxnSpPr>
        <p:spPr>
          <a:xfrm>
            <a:off x="4572000" y="2476251"/>
            <a:ext cx="383917" cy="50507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CasellaDiTesto 10">
            <a:extLst>
              <a:ext uri="{FF2B5EF4-FFF2-40B4-BE49-F238E27FC236}">
                <a16:creationId xmlns:a16="http://schemas.microsoft.com/office/drawing/2014/main" id="{68E851E2-0D24-4175-A305-C20852C05E03}"/>
              </a:ext>
            </a:extLst>
          </p:cNvPr>
          <p:cNvSpPr txBox="1"/>
          <p:nvPr/>
        </p:nvSpPr>
        <p:spPr>
          <a:xfrm>
            <a:off x="4815324" y="3017750"/>
            <a:ext cx="4214938" cy="3231654"/>
          </a:xfrm>
          <a:prstGeom prst="rect">
            <a:avLst/>
          </a:prstGeom>
          <a:noFill/>
          <a:ln w="19050">
            <a:solidFill>
              <a:schemeClr val="tx1"/>
            </a:solidFill>
          </a:ln>
        </p:spPr>
        <p:txBody>
          <a:bodyPr wrap="square" rtlCol="0">
            <a:spAutoFit/>
          </a:bodyPr>
          <a:lstStyle/>
          <a:p>
            <a:pPr algn="ctr"/>
            <a:r>
              <a:rPr lang="en-GB" sz="2400" dirty="0"/>
              <a:t>Hesperidin</a:t>
            </a:r>
          </a:p>
          <a:p>
            <a:r>
              <a:rPr lang="en-GB" dirty="0"/>
              <a:t>Flavonoid with anti-inflammatory, antioxidant, antiallergic and antidiabetic effects. </a:t>
            </a:r>
          </a:p>
          <a:p>
            <a:pPr marL="285750" indent="-285750">
              <a:buFontTx/>
              <a:buChar char="-"/>
            </a:pPr>
            <a:r>
              <a:rPr lang="en-GB" dirty="0"/>
              <a:t>increases antioxidant enzymes as SOD and Glutathione (GSH) </a:t>
            </a:r>
          </a:p>
          <a:p>
            <a:pPr marL="285750" indent="-285750">
              <a:buFontTx/>
              <a:buChar char="-"/>
            </a:pPr>
            <a:r>
              <a:rPr lang="en-GB" dirty="0"/>
              <a:t>Inhibits inflammatory cytokines (TNF-</a:t>
            </a:r>
            <a:r>
              <a:rPr lang="el-GR" dirty="0"/>
              <a:t>α</a:t>
            </a:r>
            <a:r>
              <a:rPr lang="en-GB" dirty="0"/>
              <a:t> and IL-1β)</a:t>
            </a:r>
          </a:p>
          <a:p>
            <a:pPr marL="285750" indent="-285750">
              <a:buFontTx/>
              <a:buChar char="-"/>
            </a:pPr>
            <a:r>
              <a:rPr lang="en-GB" dirty="0"/>
              <a:t>reduces ROS</a:t>
            </a:r>
          </a:p>
          <a:p>
            <a:pPr marL="285750" indent="-285750">
              <a:buFontTx/>
              <a:buChar char="-"/>
            </a:pPr>
            <a:r>
              <a:rPr lang="en-GB" dirty="0"/>
              <a:t>inhibits histamine release from Mast cells</a:t>
            </a:r>
          </a:p>
        </p:txBody>
      </p:sp>
      <p:cxnSp>
        <p:nvCxnSpPr>
          <p:cNvPr id="9" name="Connettore a gomito 8">
            <a:extLst>
              <a:ext uri="{FF2B5EF4-FFF2-40B4-BE49-F238E27FC236}">
                <a16:creationId xmlns:a16="http://schemas.microsoft.com/office/drawing/2014/main" id="{61D62E04-1D74-4AE4-9CF3-3373F6CD2035}"/>
              </a:ext>
            </a:extLst>
          </p:cNvPr>
          <p:cNvCxnSpPr>
            <a:cxnSpLocks/>
          </p:cNvCxnSpPr>
          <p:nvPr/>
        </p:nvCxnSpPr>
        <p:spPr>
          <a:xfrm>
            <a:off x="866775" y="4587410"/>
            <a:ext cx="885423" cy="868230"/>
          </a:xfrm>
          <a:prstGeom prst="bentConnector3">
            <a:avLst>
              <a:gd name="adj1" fmla="val 5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298E9E0A-EB30-4715-A5E8-CD8F0AB49A85}"/>
              </a:ext>
            </a:extLst>
          </p:cNvPr>
          <p:cNvSpPr txBox="1"/>
          <p:nvPr/>
        </p:nvSpPr>
        <p:spPr>
          <a:xfrm>
            <a:off x="1752198" y="5184891"/>
            <a:ext cx="2955733" cy="1508105"/>
          </a:xfrm>
          <a:prstGeom prst="rect">
            <a:avLst/>
          </a:prstGeom>
          <a:noFill/>
          <a:ln w="19050">
            <a:solidFill>
              <a:schemeClr val="tx1"/>
            </a:solidFill>
          </a:ln>
        </p:spPr>
        <p:txBody>
          <a:bodyPr wrap="square" rtlCol="0">
            <a:spAutoFit/>
          </a:bodyPr>
          <a:lstStyle/>
          <a:p>
            <a:pPr algn="ctr"/>
            <a:r>
              <a:rPr lang="en-GB" sz="2000" dirty="0" err="1"/>
              <a:t>Rutin</a:t>
            </a:r>
            <a:r>
              <a:rPr lang="en-GB" sz="2000" dirty="0"/>
              <a:t> </a:t>
            </a:r>
          </a:p>
          <a:p>
            <a:r>
              <a:rPr lang="en-GB" dirty="0"/>
              <a:t>a quercetin’s glycoside with anti-inflammatory effects inhibiting oxidative stress and TNF-</a:t>
            </a:r>
            <a:r>
              <a:rPr lang="el-GR" dirty="0"/>
              <a:t>α</a:t>
            </a:r>
            <a:r>
              <a:rPr lang="en-GB" dirty="0"/>
              <a:t> and IL-1β </a:t>
            </a:r>
          </a:p>
        </p:txBody>
      </p:sp>
      <p:sp>
        <p:nvSpPr>
          <p:cNvPr id="13" name="CasellaDiTesto 12">
            <a:extLst>
              <a:ext uri="{FF2B5EF4-FFF2-40B4-BE49-F238E27FC236}">
                <a16:creationId xmlns:a16="http://schemas.microsoft.com/office/drawing/2014/main" id="{C6EFC800-6333-4156-88A5-EA77A149B5FE}"/>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543003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99115" y="1288421"/>
            <a:ext cx="3054385" cy="698657"/>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5" name="Immagine 14" descr="Immagine che contiene cibo&#10;&#10;Descrizione generata automaticamente">
            <a:extLst>
              <a:ext uri="{FF2B5EF4-FFF2-40B4-BE49-F238E27FC236}">
                <a16:creationId xmlns:a16="http://schemas.microsoft.com/office/drawing/2014/main" id="{36CE854D-CC6A-461F-98FB-FF0825152B6B}"/>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538798" y="47070"/>
            <a:ext cx="1419226" cy="1187830"/>
          </a:xfrm>
          <a:prstGeom prst="rect">
            <a:avLst/>
          </a:prstGeom>
        </p:spPr>
      </p:pic>
      <p:pic>
        <p:nvPicPr>
          <p:cNvPr id="16" name="Immagine 15">
            <a:extLst>
              <a:ext uri="{FF2B5EF4-FFF2-40B4-BE49-F238E27FC236}">
                <a16:creationId xmlns:a16="http://schemas.microsoft.com/office/drawing/2014/main" id="{5EDAC9E5-2543-493F-BF65-06A792035F6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02543" y="139220"/>
            <a:ext cx="2506749" cy="1149201"/>
          </a:xfrm>
          <a:prstGeom prst="rect">
            <a:avLst/>
          </a:prstGeom>
        </p:spPr>
      </p:pic>
      <p:sp>
        <p:nvSpPr>
          <p:cNvPr id="6" name="Rettangolo 5">
            <a:extLst>
              <a:ext uri="{FF2B5EF4-FFF2-40B4-BE49-F238E27FC236}">
                <a16:creationId xmlns:a16="http://schemas.microsoft.com/office/drawing/2014/main" id="{24F77F15-624E-4033-AF25-9D70E53605D9}"/>
              </a:ext>
            </a:extLst>
          </p:cNvPr>
          <p:cNvSpPr/>
          <p:nvPr/>
        </p:nvSpPr>
        <p:spPr>
          <a:xfrm>
            <a:off x="1228395" y="1579922"/>
            <a:ext cx="2996013" cy="923330"/>
          </a:xfrm>
          <a:prstGeom prst="rect">
            <a:avLst/>
          </a:prstGeom>
          <a:noFill/>
          <a:ln w="28575">
            <a:solidFill>
              <a:schemeClr val="tx1"/>
            </a:solidFill>
          </a:ln>
        </p:spPr>
        <p:txBody>
          <a:bodyPr wrap="none" lIns="91440" tIns="45720" rIns="91440" bIns="45720">
            <a:spAutoFit/>
          </a:bodyPr>
          <a:lstStyle/>
          <a:p>
            <a:pPr algn="ctr"/>
            <a:r>
              <a:rPr lang="it-IT" sz="5400" b="1" cap="none" spc="50" dirty="0" err="1">
                <a:ln w="0"/>
                <a:solidFill>
                  <a:srgbClr val="00ADEF"/>
                </a:solidFill>
                <a:effectLst>
                  <a:innerShdw blurRad="63500" dist="50800" dir="13500000">
                    <a:srgbClr val="000000">
                      <a:alpha val="50000"/>
                    </a:srgbClr>
                  </a:innerShdw>
                </a:effectLst>
              </a:rPr>
              <a:t>Vitamin</a:t>
            </a:r>
            <a:r>
              <a:rPr lang="it-IT" sz="5400" b="1" cap="none" spc="50" dirty="0">
                <a:ln w="0"/>
                <a:solidFill>
                  <a:srgbClr val="00ADEF"/>
                </a:solidFill>
                <a:effectLst>
                  <a:innerShdw blurRad="63500" dist="50800" dir="13500000">
                    <a:srgbClr val="000000">
                      <a:alpha val="50000"/>
                    </a:srgbClr>
                  </a:innerShdw>
                </a:effectLst>
              </a:rPr>
              <a:t> E</a:t>
            </a:r>
          </a:p>
        </p:txBody>
      </p:sp>
      <p:sp>
        <p:nvSpPr>
          <p:cNvPr id="2" name="CasellaDiTesto 1">
            <a:extLst>
              <a:ext uri="{FF2B5EF4-FFF2-40B4-BE49-F238E27FC236}">
                <a16:creationId xmlns:a16="http://schemas.microsoft.com/office/drawing/2014/main" id="{10838F11-6A86-460F-A160-A4B03523F241}"/>
              </a:ext>
            </a:extLst>
          </p:cNvPr>
          <p:cNvSpPr txBox="1"/>
          <p:nvPr/>
        </p:nvSpPr>
        <p:spPr>
          <a:xfrm>
            <a:off x="304799" y="3019425"/>
            <a:ext cx="8239125" cy="3416320"/>
          </a:xfrm>
          <a:prstGeom prst="rect">
            <a:avLst/>
          </a:prstGeom>
          <a:noFill/>
        </p:spPr>
        <p:txBody>
          <a:bodyPr wrap="square" rtlCol="0">
            <a:spAutoFit/>
          </a:bodyPr>
          <a:lstStyle/>
          <a:p>
            <a:pPr marL="285750" indent="-285750">
              <a:buFontTx/>
              <a:buChar char="-"/>
            </a:pPr>
            <a:r>
              <a:rPr lang="en-GB" sz="2400" b="1" dirty="0"/>
              <a:t>Powerful antioxidant</a:t>
            </a:r>
            <a:r>
              <a:rPr lang="en-GB" sz="2400" dirty="0"/>
              <a:t>, protects against oxidative damage induced by bile acids</a:t>
            </a:r>
          </a:p>
          <a:p>
            <a:pPr marL="285750" indent="-285750">
              <a:buFontTx/>
              <a:buChar char="-"/>
            </a:pPr>
            <a:r>
              <a:rPr lang="en-GB" sz="2400" dirty="0"/>
              <a:t>Protects from free radicals, </a:t>
            </a:r>
            <a:r>
              <a:rPr lang="en-GB" sz="2400" b="1" dirty="0"/>
              <a:t>helpful in inflammatory liver dysfunctions</a:t>
            </a:r>
          </a:p>
          <a:p>
            <a:pPr marL="285750" indent="-285750">
              <a:buFontTx/>
              <a:buChar char="-"/>
            </a:pPr>
            <a:r>
              <a:rPr lang="en-GB" sz="2400" dirty="0"/>
              <a:t>Antioxidant activity enhanced by simultaneous administration of </a:t>
            </a:r>
            <a:r>
              <a:rPr lang="en-GB" sz="2400" b="1" dirty="0"/>
              <a:t>Bioflavonoids</a:t>
            </a:r>
            <a:r>
              <a:rPr lang="en-GB" sz="2400" dirty="0"/>
              <a:t>, </a:t>
            </a:r>
            <a:r>
              <a:rPr lang="en-GB" sz="2400" b="1" dirty="0"/>
              <a:t>Zinc</a:t>
            </a:r>
            <a:r>
              <a:rPr lang="en-GB" sz="2400" dirty="0"/>
              <a:t>, Ascorbic acid (vitamin C) and </a:t>
            </a:r>
            <a:r>
              <a:rPr lang="en-GB" sz="2400" b="1" dirty="0"/>
              <a:t>thiols </a:t>
            </a:r>
            <a:r>
              <a:rPr lang="en-GB" sz="2400" dirty="0"/>
              <a:t>(as SAMe).</a:t>
            </a:r>
          </a:p>
          <a:p>
            <a:pPr marL="285750" indent="-285750">
              <a:buFontTx/>
              <a:buChar char="-"/>
            </a:pPr>
            <a:r>
              <a:rPr lang="en-GB" sz="2400" dirty="0"/>
              <a:t>Low intrahepatic level during liver dysfunction and metal intoxication.  </a:t>
            </a:r>
          </a:p>
        </p:txBody>
      </p:sp>
      <p:sp>
        <p:nvSpPr>
          <p:cNvPr id="9" name="CasellaDiTesto 8">
            <a:extLst>
              <a:ext uri="{FF2B5EF4-FFF2-40B4-BE49-F238E27FC236}">
                <a16:creationId xmlns:a16="http://schemas.microsoft.com/office/drawing/2014/main" id="{1FE1C451-D6A1-48AC-B717-2CB8E23B3417}"/>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436960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80090" y="1288421"/>
            <a:ext cx="2759110" cy="631116"/>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5" name="Immagine 14" descr="Immagine che contiene cibo&#10;&#10;Descrizione generata automaticamente">
            <a:extLst>
              <a:ext uri="{FF2B5EF4-FFF2-40B4-BE49-F238E27FC236}">
                <a16:creationId xmlns:a16="http://schemas.microsoft.com/office/drawing/2014/main" id="{36CE854D-CC6A-461F-98FB-FF0825152B6B}"/>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538798" y="47070"/>
            <a:ext cx="1419226" cy="1187830"/>
          </a:xfrm>
          <a:prstGeom prst="rect">
            <a:avLst/>
          </a:prstGeom>
        </p:spPr>
      </p:pic>
      <p:pic>
        <p:nvPicPr>
          <p:cNvPr id="16" name="Immagine 15">
            <a:extLst>
              <a:ext uri="{FF2B5EF4-FFF2-40B4-BE49-F238E27FC236}">
                <a16:creationId xmlns:a16="http://schemas.microsoft.com/office/drawing/2014/main" id="{5EDAC9E5-2543-493F-BF65-06A792035F6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02543" y="139220"/>
            <a:ext cx="2506749" cy="1149201"/>
          </a:xfrm>
          <a:prstGeom prst="rect">
            <a:avLst/>
          </a:prstGeom>
        </p:spPr>
      </p:pic>
      <p:sp>
        <p:nvSpPr>
          <p:cNvPr id="6" name="Rettangolo 5">
            <a:extLst>
              <a:ext uri="{FF2B5EF4-FFF2-40B4-BE49-F238E27FC236}">
                <a16:creationId xmlns:a16="http://schemas.microsoft.com/office/drawing/2014/main" id="{64F0EBDF-BB36-4BBC-960A-C60D0D0D98D6}"/>
              </a:ext>
            </a:extLst>
          </p:cNvPr>
          <p:cNvSpPr/>
          <p:nvPr/>
        </p:nvSpPr>
        <p:spPr>
          <a:xfrm>
            <a:off x="2328448" y="1457872"/>
            <a:ext cx="1374095" cy="923330"/>
          </a:xfrm>
          <a:prstGeom prst="rect">
            <a:avLst/>
          </a:prstGeom>
          <a:noFill/>
          <a:ln w="28575">
            <a:solidFill>
              <a:schemeClr val="tx1"/>
            </a:solidFill>
          </a:ln>
        </p:spPr>
        <p:txBody>
          <a:bodyPr wrap="none" lIns="91440" tIns="45720" rIns="91440" bIns="45720">
            <a:spAutoFit/>
          </a:bodyPr>
          <a:lstStyle/>
          <a:p>
            <a:pPr algn="ctr"/>
            <a:r>
              <a:rPr lang="it-IT" sz="5400" b="1" cap="none" spc="50" dirty="0" err="1">
                <a:ln w="0"/>
                <a:solidFill>
                  <a:srgbClr val="00ADEF"/>
                </a:solidFill>
                <a:effectLst>
                  <a:innerShdw blurRad="63500" dist="50800" dir="13500000">
                    <a:srgbClr val="000000">
                      <a:alpha val="50000"/>
                    </a:srgbClr>
                  </a:innerShdw>
                </a:effectLst>
              </a:rPr>
              <a:t>Zinc</a:t>
            </a:r>
            <a:endParaRPr lang="it-IT" sz="5400" b="1" cap="none" spc="50" dirty="0">
              <a:ln w="0"/>
              <a:solidFill>
                <a:srgbClr val="00ADEF"/>
              </a:solidFill>
              <a:effectLst>
                <a:innerShdw blurRad="63500" dist="50800" dir="13500000">
                  <a:srgbClr val="000000">
                    <a:alpha val="50000"/>
                  </a:srgbClr>
                </a:innerShdw>
              </a:effectLst>
            </a:endParaRPr>
          </a:p>
        </p:txBody>
      </p:sp>
      <p:sp>
        <p:nvSpPr>
          <p:cNvPr id="9" name="CasellaDiTesto 8">
            <a:extLst>
              <a:ext uri="{FF2B5EF4-FFF2-40B4-BE49-F238E27FC236}">
                <a16:creationId xmlns:a16="http://schemas.microsoft.com/office/drawing/2014/main" id="{92116877-EB9C-45C3-9411-B37899D8F2A5}"/>
              </a:ext>
            </a:extLst>
          </p:cNvPr>
          <p:cNvSpPr txBox="1"/>
          <p:nvPr/>
        </p:nvSpPr>
        <p:spPr>
          <a:xfrm>
            <a:off x="380208" y="2491640"/>
            <a:ext cx="8239125" cy="3970318"/>
          </a:xfrm>
          <a:prstGeom prst="rect">
            <a:avLst/>
          </a:prstGeom>
          <a:noFill/>
        </p:spPr>
        <p:txBody>
          <a:bodyPr wrap="square" rtlCol="0">
            <a:spAutoFit/>
          </a:bodyPr>
          <a:lstStyle/>
          <a:p>
            <a:r>
              <a:rPr lang="en-GB" sz="2000" dirty="0"/>
              <a:t>Zinc in </a:t>
            </a:r>
            <a:r>
              <a:rPr lang="en-GB" sz="2000" dirty="0" err="1"/>
              <a:t>Glutamax</a:t>
            </a:r>
            <a:r>
              <a:rPr lang="en-GB" sz="2000" dirty="0"/>
              <a:t> Forte is mainly chelated with amino acids (Glycine) to avoid collateral effects on GI tract</a:t>
            </a:r>
          </a:p>
          <a:p>
            <a:endParaRPr lang="en-GB" sz="2000" dirty="0"/>
          </a:p>
          <a:p>
            <a:pPr marL="285750" indent="-285750">
              <a:buFontTx/>
              <a:buChar char="-"/>
            </a:pPr>
            <a:r>
              <a:rPr lang="en-GB" sz="2400" dirty="0"/>
              <a:t>Inhibits collagen synthesis and </a:t>
            </a:r>
            <a:r>
              <a:rPr lang="en-GB" sz="2400" b="1" dirty="0"/>
              <a:t>decreases hepatic fibrosis</a:t>
            </a:r>
          </a:p>
          <a:p>
            <a:pPr marL="285750" indent="-285750">
              <a:buFontTx/>
              <a:buChar char="-"/>
            </a:pPr>
            <a:r>
              <a:rPr lang="en-GB" sz="2400" b="1" dirty="0"/>
              <a:t>Antioxidant</a:t>
            </a:r>
            <a:r>
              <a:rPr lang="en-GB" sz="2400" dirty="0"/>
              <a:t> effect as a cofactor of SOD (superoxide dismutase)</a:t>
            </a:r>
          </a:p>
          <a:p>
            <a:pPr marL="285750" indent="-285750">
              <a:buFontTx/>
              <a:buChar char="-"/>
            </a:pPr>
            <a:r>
              <a:rPr lang="en-GB" sz="2400" dirty="0"/>
              <a:t>Impairs copper absorption inside hepatic cells (</a:t>
            </a:r>
            <a:r>
              <a:rPr lang="en-GB" sz="2400" b="1" dirty="0"/>
              <a:t>useful in copper intoxication</a:t>
            </a:r>
            <a:r>
              <a:rPr lang="en-GB" sz="2400" dirty="0"/>
              <a:t>)</a:t>
            </a:r>
          </a:p>
          <a:p>
            <a:pPr marL="285750" indent="-285750">
              <a:buFontTx/>
              <a:buChar char="-"/>
            </a:pPr>
            <a:r>
              <a:rPr lang="en-GB" sz="2400" b="1" dirty="0"/>
              <a:t>Antioxidant activity enhanced by vitamin E</a:t>
            </a:r>
          </a:p>
          <a:p>
            <a:pPr marL="285750" indent="-285750">
              <a:buFontTx/>
              <a:buChar char="-"/>
            </a:pPr>
            <a:r>
              <a:rPr lang="en-GB" sz="2400" dirty="0"/>
              <a:t>Cofactor of many enzymes during chronic liver dysfunction its deficiency is common and causes a decrease in ammonia detoxification  </a:t>
            </a:r>
          </a:p>
        </p:txBody>
      </p:sp>
      <p:sp>
        <p:nvSpPr>
          <p:cNvPr id="10" name="CasellaDiTesto 9">
            <a:extLst>
              <a:ext uri="{FF2B5EF4-FFF2-40B4-BE49-F238E27FC236}">
                <a16:creationId xmlns:a16="http://schemas.microsoft.com/office/drawing/2014/main" id="{9AE0F13B-0995-4D16-9F50-70AEB4792DE9}"/>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929144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57807" y="1234900"/>
            <a:ext cx="2147774" cy="491280"/>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5" name="Immagine 14" descr="Immagine che contiene cibo&#10;&#10;Descrizione generata automaticamente">
            <a:extLst>
              <a:ext uri="{FF2B5EF4-FFF2-40B4-BE49-F238E27FC236}">
                <a16:creationId xmlns:a16="http://schemas.microsoft.com/office/drawing/2014/main" id="{36CE854D-CC6A-461F-98FB-FF0825152B6B}"/>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538798" y="47070"/>
            <a:ext cx="1419226" cy="1187830"/>
          </a:xfrm>
          <a:prstGeom prst="rect">
            <a:avLst/>
          </a:prstGeom>
        </p:spPr>
      </p:pic>
      <p:pic>
        <p:nvPicPr>
          <p:cNvPr id="16" name="Immagine 15">
            <a:extLst>
              <a:ext uri="{FF2B5EF4-FFF2-40B4-BE49-F238E27FC236}">
                <a16:creationId xmlns:a16="http://schemas.microsoft.com/office/drawing/2014/main" id="{5EDAC9E5-2543-493F-BF65-06A792035F62}"/>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02543" y="139220"/>
            <a:ext cx="2506749" cy="1149201"/>
          </a:xfrm>
          <a:prstGeom prst="rect">
            <a:avLst/>
          </a:prstGeom>
        </p:spPr>
      </p:pic>
      <p:sp>
        <p:nvSpPr>
          <p:cNvPr id="6" name="Rettangolo 5">
            <a:extLst>
              <a:ext uri="{FF2B5EF4-FFF2-40B4-BE49-F238E27FC236}">
                <a16:creationId xmlns:a16="http://schemas.microsoft.com/office/drawing/2014/main" id="{0A5299A2-B954-4886-B546-CEA366E29E06}"/>
              </a:ext>
            </a:extLst>
          </p:cNvPr>
          <p:cNvSpPr/>
          <p:nvPr/>
        </p:nvSpPr>
        <p:spPr>
          <a:xfrm>
            <a:off x="2293112" y="1973033"/>
            <a:ext cx="3305071" cy="830997"/>
          </a:xfrm>
          <a:prstGeom prst="rect">
            <a:avLst/>
          </a:prstGeom>
          <a:noFill/>
          <a:ln w="28575">
            <a:solidFill>
              <a:schemeClr val="tx1"/>
            </a:solidFill>
          </a:ln>
        </p:spPr>
        <p:txBody>
          <a:bodyPr wrap="none" lIns="91440" tIns="45720" rIns="91440" bIns="45720">
            <a:spAutoFit/>
          </a:bodyPr>
          <a:lstStyle/>
          <a:p>
            <a:pPr algn="ctr"/>
            <a:r>
              <a:rPr lang="it-IT" sz="4800" b="1" cap="none" spc="50" dirty="0" err="1">
                <a:ln w="0"/>
                <a:solidFill>
                  <a:srgbClr val="00ADEF"/>
                </a:solidFill>
                <a:effectLst>
                  <a:innerShdw blurRad="63500" dist="50800" dir="13500000">
                    <a:srgbClr val="000000">
                      <a:alpha val="50000"/>
                    </a:srgbClr>
                  </a:innerShdw>
                </a:effectLst>
              </a:rPr>
              <a:t>Vitamin</a:t>
            </a:r>
            <a:r>
              <a:rPr lang="it-IT" sz="4800" b="1" cap="none" spc="50" dirty="0">
                <a:ln w="0"/>
                <a:solidFill>
                  <a:srgbClr val="00ADEF"/>
                </a:solidFill>
                <a:effectLst>
                  <a:innerShdw blurRad="63500" dist="50800" dir="13500000">
                    <a:srgbClr val="000000">
                      <a:alpha val="50000"/>
                    </a:srgbClr>
                  </a:innerShdw>
                </a:effectLst>
              </a:rPr>
              <a:t> B</a:t>
            </a:r>
            <a:r>
              <a:rPr lang="it-IT" sz="4800" b="1" cap="none" spc="50" baseline="-25000" dirty="0">
                <a:ln w="0"/>
                <a:solidFill>
                  <a:srgbClr val="00ADEF"/>
                </a:solidFill>
                <a:effectLst>
                  <a:innerShdw blurRad="63500" dist="50800" dir="13500000">
                    <a:srgbClr val="000000">
                      <a:alpha val="50000"/>
                    </a:srgbClr>
                  </a:innerShdw>
                </a:effectLst>
              </a:rPr>
              <a:t>12</a:t>
            </a:r>
            <a:r>
              <a:rPr lang="it-IT" sz="4800" b="1" cap="none" spc="50" dirty="0">
                <a:ln w="0"/>
                <a:solidFill>
                  <a:srgbClr val="00ADEF"/>
                </a:solidFill>
                <a:effectLst>
                  <a:innerShdw blurRad="63500" dist="50800" dir="13500000">
                    <a:srgbClr val="000000">
                      <a:alpha val="50000"/>
                    </a:srgbClr>
                  </a:innerShdw>
                </a:effectLst>
              </a:rPr>
              <a:t> </a:t>
            </a:r>
          </a:p>
        </p:txBody>
      </p:sp>
      <p:sp>
        <p:nvSpPr>
          <p:cNvPr id="2" name="CasellaDiTesto 1">
            <a:extLst>
              <a:ext uri="{FF2B5EF4-FFF2-40B4-BE49-F238E27FC236}">
                <a16:creationId xmlns:a16="http://schemas.microsoft.com/office/drawing/2014/main" id="{1580644D-162C-4629-9C23-04CCEB1088D6}"/>
              </a:ext>
            </a:extLst>
          </p:cNvPr>
          <p:cNvSpPr txBox="1"/>
          <p:nvPr/>
        </p:nvSpPr>
        <p:spPr>
          <a:xfrm>
            <a:off x="665543" y="3580760"/>
            <a:ext cx="7946263" cy="2308324"/>
          </a:xfrm>
          <a:prstGeom prst="rect">
            <a:avLst/>
          </a:prstGeom>
          <a:noFill/>
        </p:spPr>
        <p:txBody>
          <a:bodyPr wrap="square" rtlCol="0">
            <a:spAutoFit/>
          </a:bodyPr>
          <a:lstStyle/>
          <a:p>
            <a:r>
              <a:rPr lang="en-GB" sz="2400" b="1" dirty="0"/>
              <a:t>Vitamin B</a:t>
            </a:r>
            <a:r>
              <a:rPr lang="en-GB" sz="2400" b="1" baseline="-25000" dirty="0"/>
              <a:t>12</a:t>
            </a:r>
            <a:r>
              <a:rPr lang="en-GB" sz="2400" dirty="0"/>
              <a:t> is the only water soluble vitamin that can be </a:t>
            </a:r>
            <a:r>
              <a:rPr lang="en-GB" sz="2400" b="1" dirty="0"/>
              <a:t>stored in the liver </a:t>
            </a:r>
            <a:r>
              <a:rPr lang="en-GB" sz="2400" dirty="0"/>
              <a:t>also for years.</a:t>
            </a:r>
          </a:p>
          <a:p>
            <a:endParaRPr lang="en-GB" sz="2400" dirty="0"/>
          </a:p>
          <a:p>
            <a:r>
              <a:rPr lang="en-GB" sz="2400" dirty="0"/>
              <a:t>It is a </a:t>
            </a:r>
            <a:r>
              <a:rPr lang="en-GB" sz="2400" b="1" dirty="0"/>
              <a:t>cofactor in liver metabolism </a:t>
            </a:r>
            <a:r>
              <a:rPr lang="en-GB" sz="2400" dirty="0"/>
              <a:t>pathways, so its amount is critical in chronic liver dysfunctions due to the fact that is </a:t>
            </a:r>
            <a:r>
              <a:rPr lang="en-GB" sz="2400" b="1" dirty="0"/>
              <a:t>involved</a:t>
            </a:r>
            <a:r>
              <a:rPr lang="en-GB" sz="2400" dirty="0"/>
              <a:t> in </a:t>
            </a:r>
            <a:r>
              <a:rPr lang="en-GB" sz="2400" b="1" dirty="0"/>
              <a:t>glutathione reduction</a:t>
            </a:r>
            <a:r>
              <a:rPr lang="en-GB" sz="2400" dirty="0"/>
              <a:t>. </a:t>
            </a:r>
          </a:p>
        </p:txBody>
      </p:sp>
      <p:sp>
        <p:nvSpPr>
          <p:cNvPr id="9" name="CasellaDiTesto 8">
            <a:extLst>
              <a:ext uri="{FF2B5EF4-FFF2-40B4-BE49-F238E27FC236}">
                <a16:creationId xmlns:a16="http://schemas.microsoft.com/office/drawing/2014/main" id="{9FADF4F9-F09F-4AB7-8509-356F3C5417DC}"/>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2250064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a:extLst>
              <a:ext uri="{FF2B5EF4-FFF2-40B4-BE49-F238E27FC236}">
                <a16:creationId xmlns:a16="http://schemas.microsoft.com/office/drawing/2014/main" id="{0AD0E3B7-1B2D-4A7E-B59C-DB7B83B505D5}"/>
              </a:ext>
            </a:extLst>
          </p:cNvPr>
          <p:cNvSpPr txBox="1">
            <a:spLocks/>
          </p:cNvSpPr>
          <p:nvPr/>
        </p:nvSpPr>
        <p:spPr>
          <a:xfrm>
            <a:off x="407191" y="0"/>
            <a:ext cx="8079584" cy="1158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B0F0"/>
                </a:solidFill>
                <a:latin typeface="+mn-lt"/>
              </a:rPr>
              <a:t>Main liver detoxification pathways</a:t>
            </a:r>
            <a:endParaRPr lang="en-GB" b="1" dirty="0">
              <a:solidFill>
                <a:srgbClr val="00B0F0"/>
              </a:solidFill>
              <a:latin typeface="+mn-lt"/>
            </a:endParaRPr>
          </a:p>
        </p:txBody>
      </p:sp>
      <p:pic>
        <p:nvPicPr>
          <p:cNvPr id="4" name="Picture 6" descr="Schema SAMe">
            <a:extLst>
              <a:ext uri="{FF2B5EF4-FFF2-40B4-BE49-F238E27FC236}">
                <a16:creationId xmlns:a16="http://schemas.microsoft.com/office/drawing/2014/main" id="{501B4B07-DA32-4B4B-B6AC-6CD8555409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72" y="914400"/>
            <a:ext cx="7431741" cy="5768974"/>
          </a:xfrm>
          <a:prstGeom prst="rect">
            <a:avLst/>
          </a:prstGeom>
          <a:ln>
            <a:solidFill>
              <a:srgbClr val="FF8C1B"/>
            </a:solidFill>
          </a:ln>
        </p:spPr>
      </p:pic>
      <p:sp>
        <p:nvSpPr>
          <p:cNvPr id="6" name="Ovale 5">
            <a:extLst>
              <a:ext uri="{FF2B5EF4-FFF2-40B4-BE49-F238E27FC236}">
                <a16:creationId xmlns:a16="http://schemas.microsoft.com/office/drawing/2014/main" id="{00986590-C7B6-41EE-BF79-1572BC0C1360}"/>
              </a:ext>
            </a:extLst>
          </p:cNvPr>
          <p:cNvSpPr/>
          <p:nvPr/>
        </p:nvSpPr>
        <p:spPr>
          <a:xfrm>
            <a:off x="1828800" y="1943098"/>
            <a:ext cx="1019176" cy="523877"/>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e 6">
            <a:extLst>
              <a:ext uri="{FF2B5EF4-FFF2-40B4-BE49-F238E27FC236}">
                <a16:creationId xmlns:a16="http://schemas.microsoft.com/office/drawing/2014/main" id="{8341BE32-9E1F-4E1C-9117-CDC2989F527C}"/>
              </a:ext>
            </a:extLst>
          </p:cNvPr>
          <p:cNvSpPr/>
          <p:nvPr/>
        </p:nvSpPr>
        <p:spPr>
          <a:xfrm>
            <a:off x="4069556" y="4217990"/>
            <a:ext cx="1004888" cy="249235"/>
          </a:xfrm>
          <a:prstGeom prst="ellipse">
            <a:avLst/>
          </a:prstGeom>
          <a:noFill/>
          <a:ln w="38100">
            <a:solidFill>
              <a:srgbClr val="FF8C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e 7">
            <a:extLst>
              <a:ext uri="{FF2B5EF4-FFF2-40B4-BE49-F238E27FC236}">
                <a16:creationId xmlns:a16="http://schemas.microsoft.com/office/drawing/2014/main" id="{204BE75C-A670-4209-99EC-71EA966DD8DC}"/>
              </a:ext>
            </a:extLst>
          </p:cNvPr>
          <p:cNvSpPr/>
          <p:nvPr/>
        </p:nvSpPr>
        <p:spPr>
          <a:xfrm>
            <a:off x="4048125" y="3757613"/>
            <a:ext cx="1004888" cy="249235"/>
          </a:xfrm>
          <a:prstGeom prst="ellipse">
            <a:avLst/>
          </a:prstGeom>
          <a:noFill/>
          <a:ln w="38100">
            <a:solidFill>
              <a:srgbClr val="FF8C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e 8">
            <a:extLst>
              <a:ext uri="{FF2B5EF4-FFF2-40B4-BE49-F238E27FC236}">
                <a16:creationId xmlns:a16="http://schemas.microsoft.com/office/drawing/2014/main" id="{506BA178-8545-4378-943C-08D8F3D2F59D}"/>
              </a:ext>
            </a:extLst>
          </p:cNvPr>
          <p:cNvSpPr/>
          <p:nvPr/>
        </p:nvSpPr>
        <p:spPr>
          <a:xfrm>
            <a:off x="6565106" y="1426368"/>
            <a:ext cx="1004888" cy="249235"/>
          </a:xfrm>
          <a:prstGeom prst="ellipse">
            <a:avLst/>
          </a:prstGeom>
          <a:noFill/>
          <a:ln w="38100">
            <a:solidFill>
              <a:srgbClr val="FF8C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asellaDiTesto 9">
            <a:extLst>
              <a:ext uri="{FF2B5EF4-FFF2-40B4-BE49-F238E27FC236}">
                <a16:creationId xmlns:a16="http://schemas.microsoft.com/office/drawing/2014/main" id="{43531ECF-7501-424C-B710-44C527332BCE}"/>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2692712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38599" y="480194"/>
            <a:ext cx="2309699" cy="528318"/>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5" name="Immagine 14" descr="Immagine che contiene cibo&#10;&#10;Descrizione generata automaticamente">
            <a:extLst>
              <a:ext uri="{FF2B5EF4-FFF2-40B4-BE49-F238E27FC236}">
                <a16:creationId xmlns:a16="http://schemas.microsoft.com/office/drawing/2014/main" id="{36CE854D-CC6A-461F-98FB-FF0825152B6B}"/>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538798" y="47070"/>
            <a:ext cx="1419226" cy="1187830"/>
          </a:xfrm>
          <a:prstGeom prst="rect">
            <a:avLst/>
          </a:prstGeom>
        </p:spPr>
      </p:pic>
      <p:sp>
        <p:nvSpPr>
          <p:cNvPr id="6" name="Rettangolo 5">
            <a:extLst>
              <a:ext uri="{FF2B5EF4-FFF2-40B4-BE49-F238E27FC236}">
                <a16:creationId xmlns:a16="http://schemas.microsoft.com/office/drawing/2014/main" id="{0458B960-2241-4E42-85CC-258ABA918FE7}"/>
              </a:ext>
            </a:extLst>
          </p:cNvPr>
          <p:cNvSpPr/>
          <p:nvPr/>
        </p:nvSpPr>
        <p:spPr>
          <a:xfrm>
            <a:off x="654500" y="1451965"/>
            <a:ext cx="7639143" cy="830997"/>
          </a:xfrm>
          <a:prstGeom prst="rect">
            <a:avLst/>
          </a:prstGeom>
          <a:noFill/>
          <a:ln w="28575">
            <a:solidFill>
              <a:schemeClr val="tx1"/>
            </a:solidFill>
          </a:ln>
        </p:spPr>
        <p:txBody>
          <a:bodyPr wrap="none" lIns="91440" tIns="45720" rIns="91440" bIns="45720">
            <a:spAutoFit/>
          </a:bodyPr>
          <a:lstStyle/>
          <a:p>
            <a:pPr algn="ctr"/>
            <a:r>
              <a:rPr lang="it-IT" sz="4800" b="1" cap="none" spc="50" dirty="0" err="1">
                <a:ln w="0"/>
                <a:solidFill>
                  <a:srgbClr val="B98047"/>
                </a:solidFill>
                <a:effectLst>
                  <a:innerShdw blurRad="63500" dist="50800" dir="13500000">
                    <a:srgbClr val="000000">
                      <a:alpha val="50000"/>
                    </a:srgbClr>
                  </a:innerShdw>
                </a:effectLst>
              </a:rPr>
              <a:t>Vitamin</a:t>
            </a:r>
            <a:r>
              <a:rPr lang="it-IT" sz="4800" b="1" cap="none" spc="50" dirty="0">
                <a:ln w="0"/>
                <a:solidFill>
                  <a:srgbClr val="FF8C1B"/>
                </a:solidFill>
                <a:effectLst>
                  <a:innerShdw blurRad="63500" dist="50800" dir="13500000">
                    <a:srgbClr val="000000">
                      <a:alpha val="50000"/>
                    </a:srgbClr>
                  </a:innerShdw>
                </a:effectLst>
              </a:rPr>
              <a:t> B</a:t>
            </a:r>
            <a:r>
              <a:rPr lang="it-IT" sz="4800" b="1" cap="none" spc="50" baseline="-25000" dirty="0">
                <a:ln w="0"/>
                <a:solidFill>
                  <a:srgbClr val="FF8C1B"/>
                </a:solidFill>
                <a:effectLst>
                  <a:innerShdw blurRad="63500" dist="50800" dir="13500000">
                    <a:srgbClr val="000000">
                      <a:alpha val="50000"/>
                    </a:srgbClr>
                  </a:innerShdw>
                </a:effectLst>
              </a:rPr>
              <a:t>1,</a:t>
            </a:r>
            <a:r>
              <a:rPr lang="it-IT" sz="4800" b="1" cap="none" spc="50" dirty="0">
                <a:ln w="0"/>
                <a:solidFill>
                  <a:srgbClr val="FF8C1B"/>
                </a:solidFill>
                <a:effectLst>
                  <a:innerShdw blurRad="63500" dist="50800" dir="13500000">
                    <a:srgbClr val="000000">
                      <a:alpha val="50000"/>
                    </a:srgbClr>
                  </a:innerShdw>
                </a:effectLst>
              </a:rPr>
              <a:t>B</a:t>
            </a:r>
            <a:r>
              <a:rPr lang="it-IT" sz="4800" b="1" cap="none" spc="50" baseline="-25000" dirty="0">
                <a:ln w="0"/>
                <a:solidFill>
                  <a:srgbClr val="FF8C1B"/>
                </a:solidFill>
                <a:effectLst>
                  <a:innerShdw blurRad="63500" dist="50800" dir="13500000">
                    <a:srgbClr val="000000">
                      <a:alpha val="50000"/>
                    </a:srgbClr>
                  </a:innerShdw>
                </a:effectLst>
              </a:rPr>
              <a:t>2,</a:t>
            </a:r>
            <a:r>
              <a:rPr lang="it-IT" sz="4800" b="1" cap="none" spc="50" dirty="0">
                <a:ln w="0"/>
                <a:solidFill>
                  <a:srgbClr val="FF8C1B"/>
                </a:solidFill>
                <a:effectLst>
                  <a:innerShdw blurRad="63500" dist="50800" dir="13500000">
                    <a:srgbClr val="000000">
                      <a:alpha val="50000"/>
                    </a:srgbClr>
                  </a:innerShdw>
                </a:effectLst>
              </a:rPr>
              <a:t>B</a:t>
            </a:r>
            <a:r>
              <a:rPr lang="it-IT" sz="4800" b="1" cap="none" spc="50" baseline="-25000" dirty="0">
                <a:ln w="0"/>
                <a:solidFill>
                  <a:srgbClr val="FF8C1B"/>
                </a:solidFill>
                <a:effectLst>
                  <a:innerShdw blurRad="63500" dist="50800" dir="13500000">
                    <a:srgbClr val="000000">
                      <a:alpha val="50000"/>
                    </a:srgbClr>
                  </a:innerShdw>
                </a:effectLst>
              </a:rPr>
              <a:t>6 </a:t>
            </a:r>
            <a:r>
              <a:rPr lang="it-IT" sz="4800" b="1" cap="none" spc="50" dirty="0">
                <a:ln w="0"/>
                <a:solidFill>
                  <a:srgbClr val="FF8C1B"/>
                </a:solidFill>
                <a:effectLst>
                  <a:innerShdw blurRad="63500" dist="50800" dir="13500000">
                    <a:srgbClr val="000000">
                      <a:alpha val="50000"/>
                    </a:srgbClr>
                  </a:innerShdw>
                </a:effectLst>
              </a:rPr>
              <a:t>and </a:t>
            </a:r>
            <a:r>
              <a:rPr lang="it-IT" sz="4800" b="1" cap="none" spc="50" dirty="0" err="1">
                <a:ln w="0"/>
                <a:solidFill>
                  <a:srgbClr val="FF8C1B"/>
                </a:solidFill>
                <a:effectLst>
                  <a:innerShdw blurRad="63500" dist="50800" dir="13500000">
                    <a:srgbClr val="000000">
                      <a:alpha val="50000"/>
                    </a:srgbClr>
                  </a:innerShdw>
                </a:effectLst>
              </a:rPr>
              <a:t>Choline</a:t>
            </a:r>
            <a:r>
              <a:rPr lang="it-IT" sz="4800" b="1" cap="none" spc="50" dirty="0">
                <a:ln w="0"/>
                <a:solidFill>
                  <a:srgbClr val="FF8C1B"/>
                </a:solidFill>
                <a:effectLst>
                  <a:innerShdw blurRad="63500" dist="50800" dir="13500000">
                    <a:srgbClr val="000000">
                      <a:alpha val="50000"/>
                    </a:srgbClr>
                  </a:innerShdw>
                </a:effectLst>
              </a:rPr>
              <a:t> </a:t>
            </a:r>
          </a:p>
        </p:txBody>
      </p:sp>
      <p:sp>
        <p:nvSpPr>
          <p:cNvPr id="9" name="CasellaDiTesto 8">
            <a:extLst>
              <a:ext uri="{FF2B5EF4-FFF2-40B4-BE49-F238E27FC236}">
                <a16:creationId xmlns:a16="http://schemas.microsoft.com/office/drawing/2014/main" id="{B0A7CE5D-72EB-4D67-8992-9D696AC1D4E3}"/>
              </a:ext>
            </a:extLst>
          </p:cNvPr>
          <p:cNvSpPr txBox="1"/>
          <p:nvPr/>
        </p:nvSpPr>
        <p:spPr>
          <a:xfrm>
            <a:off x="500939" y="2726415"/>
            <a:ext cx="7946263" cy="3785652"/>
          </a:xfrm>
          <a:prstGeom prst="rect">
            <a:avLst/>
          </a:prstGeom>
          <a:noFill/>
        </p:spPr>
        <p:txBody>
          <a:bodyPr wrap="square" rtlCol="0">
            <a:spAutoFit/>
          </a:bodyPr>
          <a:lstStyle/>
          <a:p>
            <a:r>
              <a:rPr lang="en-GB" sz="2400" b="1" dirty="0"/>
              <a:t>Vitamin B</a:t>
            </a:r>
            <a:r>
              <a:rPr lang="en-GB" sz="2400" b="1" baseline="-25000" dirty="0"/>
              <a:t>6</a:t>
            </a:r>
            <a:r>
              <a:rPr lang="en-GB" sz="2400" dirty="0"/>
              <a:t> is involved in </a:t>
            </a:r>
            <a:r>
              <a:rPr lang="en-GB" sz="2400" b="1" dirty="0"/>
              <a:t>glutathione reduction.</a:t>
            </a:r>
          </a:p>
          <a:p>
            <a:endParaRPr lang="en-GB" sz="2400" b="1" dirty="0"/>
          </a:p>
          <a:p>
            <a:r>
              <a:rPr lang="en-GB" sz="2400" b="1" dirty="0"/>
              <a:t>Vitamin B</a:t>
            </a:r>
            <a:r>
              <a:rPr lang="en-GB" sz="2400" b="1" baseline="-25000" dirty="0"/>
              <a:t>2 </a:t>
            </a:r>
            <a:r>
              <a:rPr lang="en-GB" sz="2400" dirty="0"/>
              <a:t>indirectly increases reduced form of glutathione as part of glutathione redox cycle.</a:t>
            </a:r>
          </a:p>
          <a:p>
            <a:endParaRPr lang="en-GB" sz="2400" dirty="0"/>
          </a:p>
          <a:p>
            <a:r>
              <a:rPr lang="en-GB" sz="2400" b="1" dirty="0"/>
              <a:t>Vitamin B</a:t>
            </a:r>
            <a:r>
              <a:rPr lang="en-GB" sz="2400" b="1" baseline="-25000" dirty="0"/>
              <a:t>1 </a:t>
            </a:r>
            <a:r>
              <a:rPr lang="en-GB" sz="2400" dirty="0"/>
              <a:t>is important as coenzyme in energy metabolism.</a:t>
            </a:r>
          </a:p>
          <a:p>
            <a:endParaRPr lang="en-GB" sz="2400" dirty="0"/>
          </a:p>
          <a:p>
            <a:r>
              <a:rPr lang="en-GB" sz="2400" b="1" dirty="0"/>
              <a:t>Choline</a:t>
            </a:r>
            <a:r>
              <a:rPr lang="en-GB" sz="2400" dirty="0"/>
              <a:t> in involved in detoxification metabolic pathways favouring the formation of non-toxic intermediate metabolites (SAMe pathway)  </a:t>
            </a:r>
          </a:p>
        </p:txBody>
      </p:sp>
      <p:sp>
        <p:nvSpPr>
          <p:cNvPr id="10" name="CasellaDiTesto 9">
            <a:extLst>
              <a:ext uri="{FF2B5EF4-FFF2-40B4-BE49-F238E27FC236}">
                <a16:creationId xmlns:a16="http://schemas.microsoft.com/office/drawing/2014/main" id="{1FA0D8F2-2F50-4A24-92A3-B442DF30E5A4}"/>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703350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16522" y="303973"/>
            <a:ext cx="2506749" cy="573391"/>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pic>
        <p:nvPicPr>
          <p:cNvPr id="16" name="Immagine 15">
            <a:extLst>
              <a:ext uri="{FF2B5EF4-FFF2-40B4-BE49-F238E27FC236}">
                <a16:creationId xmlns:a16="http://schemas.microsoft.com/office/drawing/2014/main" id="{5EDAC9E5-2543-493F-BF65-06A792035F6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37251" y="302764"/>
            <a:ext cx="2506749" cy="1149201"/>
          </a:xfrm>
          <a:prstGeom prst="rect">
            <a:avLst/>
          </a:prstGeom>
        </p:spPr>
      </p:pic>
      <p:sp>
        <p:nvSpPr>
          <p:cNvPr id="6" name="Rettangolo 5">
            <a:extLst>
              <a:ext uri="{FF2B5EF4-FFF2-40B4-BE49-F238E27FC236}">
                <a16:creationId xmlns:a16="http://schemas.microsoft.com/office/drawing/2014/main" id="{F8BB961E-8F14-4531-855C-A0D32F722A3A}"/>
              </a:ext>
            </a:extLst>
          </p:cNvPr>
          <p:cNvSpPr/>
          <p:nvPr/>
        </p:nvSpPr>
        <p:spPr>
          <a:xfrm>
            <a:off x="678772" y="1288421"/>
            <a:ext cx="6261522" cy="830997"/>
          </a:xfrm>
          <a:prstGeom prst="rect">
            <a:avLst/>
          </a:prstGeom>
          <a:noFill/>
          <a:ln w="28575">
            <a:solidFill>
              <a:schemeClr val="tx1"/>
            </a:solidFill>
          </a:ln>
        </p:spPr>
        <p:txBody>
          <a:bodyPr wrap="none" lIns="91440" tIns="45720" rIns="91440" bIns="45720">
            <a:spAutoFit/>
          </a:bodyPr>
          <a:lstStyle/>
          <a:p>
            <a:pPr algn="ctr"/>
            <a:r>
              <a:rPr lang="it-IT" sz="4800" b="1" cap="none" spc="50" dirty="0">
                <a:ln w="0"/>
                <a:solidFill>
                  <a:srgbClr val="00EA6A"/>
                </a:solidFill>
                <a:effectLst>
                  <a:innerShdw blurRad="63500" dist="50800" dir="13500000">
                    <a:srgbClr val="000000">
                      <a:alpha val="50000"/>
                    </a:srgbClr>
                  </a:innerShdw>
                </a:effectLst>
              </a:rPr>
              <a:t>Taurine and L-Carnitine</a:t>
            </a:r>
          </a:p>
        </p:txBody>
      </p:sp>
      <p:sp>
        <p:nvSpPr>
          <p:cNvPr id="9" name="CasellaDiTesto 8">
            <a:extLst>
              <a:ext uri="{FF2B5EF4-FFF2-40B4-BE49-F238E27FC236}">
                <a16:creationId xmlns:a16="http://schemas.microsoft.com/office/drawing/2014/main" id="{D18FDB40-EF39-41DC-9F71-44FF0BE78AB0}"/>
              </a:ext>
            </a:extLst>
          </p:cNvPr>
          <p:cNvSpPr txBox="1"/>
          <p:nvPr/>
        </p:nvSpPr>
        <p:spPr>
          <a:xfrm>
            <a:off x="319964" y="2376557"/>
            <a:ext cx="7946263" cy="4308872"/>
          </a:xfrm>
          <a:prstGeom prst="rect">
            <a:avLst/>
          </a:prstGeom>
          <a:noFill/>
        </p:spPr>
        <p:txBody>
          <a:bodyPr wrap="square" rtlCol="0">
            <a:spAutoFit/>
          </a:bodyPr>
          <a:lstStyle/>
          <a:p>
            <a:r>
              <a:rPr lang="en-GB" sz="2400" b="1" dirty="0"/>
              <a:t>Taurine </a:t>
            </a:r>
            <a:r>
              <a:rPr lang="en-GB" sz="2400" dirty="0"/>
              <a:t>is an essential amino acid in cats. It is involved in:</a:t>
            </a:r>
          </a:p>
          <a:p>
            <a:pPr marL="342900" indent="-342900">
              <a:buFontTx/>
              <a:buChar char="-"/>
            </a:pPr>
            <a:r>
              <a:rPr lang="en-GB" sz="2400" dirty="0"/>
              <a:t>Bile acid conjugation</a:t>
            </a:r>
          </a:p>
          <a:p>
            <a:pPr marL="342900" indent="-342900">
              <a:buFontTx/>
              <a:buChar char="-"/>
            </a:pPr>
            <a:r>
              <a:rPr lang="en-GB" sz="2400" dirty="0"/>
              <a:t>Xenobiotics detoxification</a:t>
            </a:r>
          </a:p>
          <a:p>
            <a:pPr marL="342900" indent="-342900">
              <a:buFontTx/>
              <a:buChar char="-"/>
            </a:pPr>
            <a:r>
              <a:rPr lang="en-GB" sz="2400" dirty="0"/>
              <a:t>Intra- and extra-cellular calcium metabolism</a:t>
            </a:r>
          </a:p>
          <a:p>
            <a:pPr marL="342900" indent="-342900">
              <a:buFontTx/>
              <a:buChar char="-"/>
            </a:pPr>
            <a:r>
              <a:rPr lang="en-GB" sz="2400" dirty="0"/>
              <a:t>inhibition of the translocation of intestinal endotoxins </a:t>
            </a:r>
            <a:endParaRPr lang="en-GB" sz="2400" b="1" dirty="0"/>
          </a:p>
          <a:p>
            <a:pPr algn="ctr"/>
            <a:r>
              <a:rPr lang="en-GB" sz="2400" b="1" dirty="0">
                <a:solidFill>
                  <a:srgbClr val="00EA6A"/>
                </a:solidFill>
                <a:effectLst>
                  <a:outerShdw blurRad="50800" dist="38100" dir="2700000" algn="tl" rotWithShape="0">
                    <a:prstClr val="black">
                      <a:alpha val="78000"/>
                    </a:prstClr>
                  </a:outerShdw>
                </a:effectLst>
              </a:rPr>
              <a:t>Recommended in case of lipidosis and liver cholestasis</a:t>
            </a:r>
          </a:p>
          <a:p>
            <a:pPr algn="ctr"/>
            <a:endParaRPr lang="en-GB" sz="1000" b="1" dirty="0">
              <a:solidFill>
                <a:srgbClr val="00EA6A"/>
              </a:solidFill>
            </a:endParaRPr>
          </a:p>
          <a:p>
            <a:r>
              <a:rPr lang="en-GB" sz="2400" b="1" dirty="0"/>
              <a:t>L-Carnitine </a:t>
            </a:r>
            <a:r>
              <a:rPr lang="en-GB" sz="2400" dirty="0"/>
              <a:t>is a vitamin like water soluble molecule that is concentrated in cardiac and skeletal muscle. It has an important role in fat oxidation and energy generation. Carnitine improves fatty acid oxidation protecting from intrahepatic fat storage.</a:t>
            </a:r>
          </a:p>
        </p:txBody>
      </p:sp>
      <p:sp>
        <p:nvSpPr>
          <p:cNvPr id="10" name="CasellaDiTesto 9">
            <a:extLst>
              <a:ext uri="{FF2B5EF4-FFF2-40B4-BE49-F238E27FC236}">
                <a16:creationId xmlns:a16="http://schemas.microsoft.com/office/drawing/2014/main" id="{FC83FCCA-FD04-4A0D-B423-36537929AE81}"/>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751804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32265" y="88271"/>
            <a:ext cx="3363834" cy="769440"/>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sp>
        <p:nvSpPr>
          <p:cNvPr id="6" name="Rettangolo 5">
            <a:extLst>
              <a:ext uri="{FF2B5EF4-FFF2-40B4-BE49-F238E27FC236}">
                <a16:creationId xmlns:a16="http://schemas.microsoft.com/office/drawing/2014/main" id="{C9BFAE6B-DCB5-4978-A325-FA747813A141}"/>
              </a:ext>
            </a:extLst>
          </p:cNvPr>
          <p:cNvSpPr/>
          <p:nvPr/>
        </p:nvSpPr>
        <p:spPr>
          <a:xfrm>
            <a:off x="4818782" y="744353"/>
            <a:ext cx="3333733"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5400" b="1" cap="none" spc="0" dirty="0" err="1">
                <a:ln/>
                <a:solidFill>
                  <a:srgbClr val="0097D6"/>
                </a:solidFill>
                <a:effectLst/>
              </a:rPr>
              <a:t>Indications</a:t>
            </a:r>
            <a:endParaRPr lang="it-IT" sz="5400" b="1" cap="none" spc="0" dirty="0">
              <a:ln/>
              <a:solidFill>
                <a:srgbClr val="0097D6"/>
              </a:solidFill>
              <a:effectLst/>
            </a:endParaRPr>
          </a:p>
        </p:txBody>
      </p:sp>
      <p:sp>
        <p:nvSpPr>
          <p:cNvPr id="9" name="CasellaDiTesto 8">
            <a:extLst>
              <a:ext uri="{FF2B5EF4-FFF2-40B4-BE49-F238E27FC236}">
                <a16:creationId xmlns:a16="http://schemas.microsoft.com/office/drawing/2014/main" id="{BB86E988-6C3B-4B82-8037-DC83BC02D1D1}"/>
              </a:ext>
            </a:extLst>
          </p:cNvPr>
          <p:cNvSpPr txBox="1"/>
          <p:nvPr/>
        </p:nvSpPr>
        <p:spPr>
          <a:xfrm>
            <a:off x="465840" y="1667683"/>
            <a:ext cx="8430510" cy="4955203"/>
          </a:xfrm>
          <a:prstGeom prst="rect">
            <a:avLst/>
          </a:prstGeom>
          <a:noFill/>
        </p:spPr>
        <p:txBody>
          <a:bodyPr wrap="square" rtlCol="0">
            <a:spAutoFit/>
          </a:bodyPr>
          <a:lstStyle/>
          <a:p>
            <a:r>
              <a:rPr lang="it-IT" sz="3200" b="1" dirty="0"/>
              <a:t>Support</a:t>
            </a:r>
            <a:r>
              <a:rPr lang="it-IT" sz="3200" dirty="0"/>
              <a:t> </a:t>
            </a:r>
            <a:r>
              <a:rPr lang="it-IT" sz="3200" dirty="0" err="1"/>
              <a:t>liver</a:t>
            </a:r>
            <a:r>
              <a:rPr lang="it-IT" sz="3200" dirty="0"/>
              <a:t> </a:t>
            </a:r>
            <a:r>
              <a:rPr lang="it-IT" sz="3200" dirty="0" err="1"/>
              <a:t>functionality</a:t>
            </a:r>
            <a:r>
              <a:rPr lang="it-IT" sz="3200" dirty="0"/>
              <a:t> in </a:t>
            </a:r>
            <a:r>
              <a:rPr lang="it-IT" sz="3200" b="1" dirty="0" err="1"/>
              <a:t>chronic</a:t>
            </a:r>
            <a:r>
              <a:rPr lang="it-IT" sz="3200" b="1" dirty="0"/>
              <a:t> </a:t>
            </a:r>
            <a:r>
              <a:rPr lang="it-IT" sz="3200" b="1" dirty="0" err="1"/>
              <a:t>primary</a:t>
            </a:r>
            <a:r>
              <a:rPr lang="it-IT" sz="3200" b="1" dirty="0"/>
              <a:t> </a:t>
            </a:r>
            <a:r>
              <a:rPr lang="it-IT" sz="3200" dirty="0"/>
              <a:t>or</a:t>
            </a:r>
            <a:r>
              <a:rPr lang="it-IT" sz="3200" b="1" dirty="0"/>
              <a:t> </a:t>
            </a:r>
            <a:r>
              <a:rPr lang="it-IT" sz="3200" b="1" dirty="0" err="1"/>
              <a:t>secondary</a:t>
            </a:r>
            <a:r>
              <a:rPr lang="it-IT" sz="3200" b="1" dirty="0"/>
              <a:t> </a:t>
            </a:r>
            <a:r>
              <a:rPr lang="it-IT" sz="3200" b="1" dirty="0" err="1"/>
              <a:t>disease</a:t>
            </a:r>
            <a:r>
              <a:rPr lang="it-IT" sz="3200" dirty="0"/>
              <a:t> in dogs and </a:t>
            </a:r>
            <a:r>
              <a:rPr lang="it-IT" sz="3200" dirty="0" err="1"/>
              <a:t>cats</a:t>
            </a:r>
            <a:r>
              <a:rPr lang="it-IT" sz="3200" dirty="0"/>
              <a:t> </a:t>
            </a:r>
            <a:r>
              <a:rPr lang="it-IT" sz="3200" dirty="0" err="1"/>
              <a:t>as</a:t>
            </a:r>
            <a:r>
              <a:rPr lang="it-IT" sz="3200" dirty="0"/>
              <a:t>:</a:t>
            </a:r>
            <a:endParaRPr lang="en-GB" sz="2800" dirty="0"/>
          </a:p>
          <a:p>
            <a:pPr marL="285750" indent="-285750">
              <a:buFontTx/>
              <a:buChar char="-"/>
            </a:pPr>
            <a:r>
              <a:rPr lang="en-GB" sz="2800" dirty="0"/>
              <a:t>Liver dysfunctions caused by iron and/or copper accumulation</a:t>
            </a:r>
          </a:p>
          <a:p>
            <a:pPr marL="285750" indent="-285750">
              <a:buFontTx/>
              <a:buChar char="-"/>
            </a:pPr>
            <a:r>
              <a:rPr lang="en-GB" sz="2800" dirty="0"/>
              <a:t>Chronic hepatitis</a:t>
            </a:r>
          </a:p>
          <a:p>
            <a:pPr marL="285750" indent="-285750">
              <a:buFontTx/>
              <a:buChar char="-"/>
            </a:pPr>
            <a:r>
              <a:rPr lang="en-GB" sz="2800" dirty="0"/>
              <a:t>Hepatotoxic drugs (antifungals, barbiturates, chemotherapeutics)</a:t>
            </a:r>
          </a:p>
          <a:p>
            <a:pPr marL="285750" indent="-285750">
              <a:buFontTx/>
              <a:buChar char="-"/>
            </a:pPr>
            <a:r>
              <a:rPr lang="en-GB" sz="2800" dirty="0"/>
              <a:t>Poisoning (support after acute treatment)</a:t>
            </a:r>
          </a:p>
          <a:p>
            <a:pPr marL="285750" indent="-285750">
              <a:buFontTx/>
              <a:buChar char="-"/>
            </a:pPr>
            <a:r>
              <a:rPr lang="en-GB" sz="2800" dirty="0"/>
              <a:t>Cholestasis</a:t>
            </a:r>
          </a:p>
          <a:p>
            <a:pPr marL="285750" indent="-285750">
              <a:buFontTx/>
              <a:buChar char="-"/>
            </a:pPr>
            <a:r>
              <a:rPr lang="en-GB" sz="2800" dirty="0"/>
              <a:t>Cholangitis</a:t>
            </a:r>
          </a:p>
          <a:p>
            <a:pPr marL="285750" indent="-285750">
              <a:buFontTx/>
              <a:buChar char="-"/>
            </a:pPr>
            <a:r>
              <a:rPr lang="en-GB" sz="2800" dirty="0"/>
              <a:t>Lipidosis</a:t>
            </a:r>
            <a:endParaRPr lang="en-GB" dirty="0"/>
          </a:p>
        </p:txBody>
      </p:sp>
      <p:pic>
        <p:nvPicPr>
          <p:cNvPr id="10" name="Immagine 9">
            <a:extLst>
              <a:ext uri="{FF2B5EF4-FFF2-40B4-BE49-F238E27FC236}">
                <a16:creationId xmlns:a16="http://schemas.microsoft.com/office/drawing/2014/main" id="{CB4500BD-DB97-4BEE-8388-C51665424EA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52236" y="5346849"/>
            <a:ext cx="2506749" cy="1149201"/>
          </a:xfrm>
          <a:prstGeom prst="rect">
            <a:avLst/>
          </a:prstGeom>
        </p:spPr>
      </p:pic>
      <p:pic>
        <p:nvPicPr>
          <p:cNvPr id="11" name="Immagine 10" descr="Immagine che contiene cibo&#10;&#10;Descrizione generata automaticamente">
            <a:extLst>
              <a:ext uri="{FF2B5EF4-FFF2-40B4-BE49-F238E27FC236}">
                <a16:creationId xmlns:a16="http://schemas.microsoft.com/office/drawing/2014/main" id="{1E22D44E-4F12-4513-AD86-5E830F6A1AAF}"/>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7337584" y="3103439"/>
            <a:ext cx="1419226" cy="1187830"/>
          </a:xfrm>
          <a:prstGeom prst="rect">
            <a:avLst/>
          </a:prstGeom>
        </p:spPr>
      </p:pic>
      <p:sp>
        <p:nvSpPr>
          <p:cNvPr id="12" name="CasellaDiTesto 11">
            <a:extLst>
              <a:ext uri="{FF2B5EF4-FFF2-40B4-BE49-F238E27FC236}">
                <a16:creationId xmlns:a16="http://schemas.microsoft.com/office/drawing/2014/main" id="{60CEAA30-605B-4065-A736-8F3C9C6E6467}"/>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2517410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32265" y="88271"/>
            <a:ext cx="3363834" cy="769440"/>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7279" y="200285"/>
            <a:ext cx="3255264" cy="1088136"/>
          </a:xfrm>
          <a:prstGeom prst="rect">
            <a:avLst/>
          </a:prstGeom>
        </p:spPr>
      </p:pic>
      <p:sp>
        <p:nvSpPr>
          <p:cNvPr id="6" name="Rettangolo 5">
            <a:extLst>
              <a:ext uri="{FF2B5EF4-FFF2-40B4-BE49-F238E27FC236}">
                <a16:creationId xmlns:a16="http://schemas.microsoft.com/office/drawing/2014/main" id="{C9BFAE6B-DCB5-4978-A325-FA747813A141}"/>
              </a:ext>
            </a:extLst>
          </p:cNvPr>
          <p:cNvSpPr/>
          <p:nvPr/>
        </p:nvSpPr>
        <p:spPr>
          <a:xfrm>
            <a:off x="5058819" y="989961"/>
            <a:ext cx="2278765"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5400" b="1" cap="none" spc="0" dirty="0" err="1">
                <a:ln/>
                <a:solidFill>
                  <a:srgbClr val="0097D6"/>
                </a:solidFill>
                <a:effectLst/>
              </a:rPr>
              <a:t>Dosage</a:t>
            </a:r>
            <a:endParaRPr lang="it-IT" sz="5400" b="1" cap="none" spc="0" dirty="0">
              <a:ln/>
              <a:solidFill>
                <a:srgbClr val="0097D6"/>
              </a:solidFill>
              <a:effectLst/>
            </a:endParaRPr>
          </a:p>
        </p:txBody>
      </p:sp>
      <p:pic>
        <p:nvPicPr>
          <p:cNvPr id="10" name="Immagine 9">
            <a:extLst>
              <a:ext uri="{FF2B5EF4-FFF2-40B4-BE49-F238E27FC236}">
                <a16:creationId xmlns:a16="http://schemas.microsoft.com/office/drawing/2014/main" id="{CB4500BD-DB97-4BEE-8388-C51665424EA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0487" y="5016239"/>
            <a:ext cx="3853030" cy="1766394"/>
          </a:xfrm>
          <a:prstGeom prst="rect">
            <a:avLst/>
          </a:prstGeom>
        </p:spPr>
      </p:pic>
      <p:pic>
        <p:nvPicPr>
          <p:cNvPr id="11" name="Immagine 10" descr="Immagine che contiene cibo&#10;&#10;Descrizione generata automaticamente">
            <a:extLst>
              <a:ext uri="{FF2B5EF4-FFF2-40B4-BE49-F238E27FC236}">
                <a16:creationId xmlns:a16="http://schemas.microsoft.com/office/drawing/2014/main" id="{1E22D44E-4F12-4513-AD86-5E830F6A1AAF}"/>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57484" y="2043406"/>
            <a:ext cx="2422045" cy="2027146"/>
          </a:xfrm>
          <a:prstGeom prst="rect">
            <a:avLst/>
          </a:prstGeom>
        </p:spPr>
      </p:pic>
      <p:sp>
        <p:nvSpPr>
          <p:cNvPr id="2" name="CasellaDiTesto 1">
            <a:extLst>
              <a:ext uri="{FF2B5EF4-FFF2-40B4-BE49-F238E27FC236}">
                <a16:creationId xmlns:a16="http://schemas.microsoft.com/office/drawing/2014/main" id="{74EBDED5-51B6-43E1-9148-975DFAB50325}"/>
              </a:ext>
            </a:extLst>
          </p:cNvPr>
          <p:cNvSpPr txBox="1"/>
          <p:nvPr/>
        </p:nvSpPr>
        <p:spPr>
          <a:xfrm>
            <a:off x="1366378" y="1581741"/>
            <a:ext cx="1629104" cy="461665"/>
          </a:xfrm>
          <a:prstGeom prst="rect">
            <a:avLst/>
          </a:prstGeom>
          <a:noFill/>
        </p:spPr>
        <p:txBody>
          <a:bodyPr wrap="square" rtlCol="0">
            <a:spAutoFit/>
          </a:bodyPr>
          <a:lstStyle/>
          <a:p>
            <a:pPr algn="ctr"/>
            <a:r>
              <a:rPr lang="en-GB" sz="2400" dirty="0"/>
              <a:t>DOGS</a:t>
            </a:r>
          </a:p>
        </p:txBody>
      </p:sp>
      <p:sp>
        <p:nvSpPr>
          <p:cNvPr id="12" name="CasellaDiTesto 11">
            <a:extLst>
              <a:ext uri="{FF2B5EF4-FFF2-40B4-BE49-F238E27FC236}">
                <a16:creationId xmlns:a16="http://schemas.microsoft.com/office/drawing/2014/main" id="{43C7A429-31DE-4426-9EEB-3EE76C23EB0F}"/>
              </a:ext>
            </a:extLst>
          </p:cNvPr>
          <p:cNvSpPr txBox="1"/>
          <p:nvPr/>
        </p:nvSpPr>
        <p:spPr>
          <a:xfrm>
            <a:off x="1140406" y="4740099"/>
            <a:ext cx="1629104" cy="461665"/>
          </a:xfrm>
          <a:prstGeom prst="rect">
            <a:avLst/>
          </a:prstGeom>
          <a:noFill/>
        </p:spPr>
        <p:txBody>
          <a:bodyPr wrap="square" rtlCol="0">
            <a:spAutoFit/>
          </a:bodyPr>
          <a:lstStyle/>
          <a:p>
            <a:pPr algn="ctr"/>
            <a:r>
              <a:rPr lang="en-GB" sz="2400" dirty="0"/>
              <a:t>CATS</a:t>
            </a:r>
          </a:p>
        </p:txBody>
      </p:sp>
      <p:sp>
        <p:nvSpPr>
          <p:cNvPr id="13" name="CasellaDiTesto 12">
            <a:extLst>
              <a:ext uri="{FF2B5EF4-FFF2-40B4-BE49-F238E27FC236}">
                <a16:creationId xmlns:a16="http://schemas.microsoft.com/office/drawing/2014/main" id="{2FA74FE4-D3C6-4FDD-AB37-7ACE6EC9D8CE}"/>
              </a:ext>
            </a:extLst>
          </p:cNvPr>
          <p:cNvSpPr txBox="1"/>
          <p:nvPr/>
        </p:nvSpPr>
        <p:spPr>
          <a:xfrm>
            <a:off x="3702543" y="2161056"/>
            <a:ext cx="5251890" cy="1546577"/>
          </a:xfrm>
          <a:prstGeom prst="rect">
            <a:avLst/>
          </a:prstGeom>
          <a:noFill/>
        </p:spPr>
        <p:txBody>
          <a:bodyPr wrap="square" rtlCol="0">
            <a:spAutoFit/>
          </a:bodyPr>
          <a:lstStyle/>
          <a:p>
            <a:pPr algn="ctr"/>
            <a:r>
              <a:rPr lang="en-GB" sz="2400" b="1" dirty="0" err="1">
                <a:solidFill>
                  <a:srgbClr val="0097D8"/>
                </a:solidFill>
              </a:rPr>
              <a:t>GlutaMax</a:t>
            </a:r>
            <a:r>
              <a:rPr lang="en-GB" sz="2400" b="1" dirty="0">
                <a:solidFill>
                  <a:srgbClr val="0097D8"/>
                </a:solidFill>
              </a:rPr>
              <a:t> Forte tabs</a:t>
            </a:r>
            <a:endParaRPr lang="en-GB" sz="2400" dirty="0"/>
          </a:p>
          <a:p>
            <a:pPr algn="ctr"/>
            <a:r>
              <a:rPr lang="en-GB" sz="2400" dirty="0"/>
              <a:t>1 tablet every 10 kg BW</a:t>
            </a:r>
          </a:p>
          <a:p>
            <a:pPr algn="ctr"/>
            <a:r>
              <a:rPr lang="en-GB" dirty="0"/>
              <a:t>Initial period of administration 20-40 days</a:t>
            </a:r>
          </a:p>
          <a:p>
            <a:pPr algn="ctr"/>
            <a:endParaRPr lang="en-GB" sz="1050" dirty="0"/>
          </a:p>
          <a:p>
            <a:r>
              <a:rPr lang="en-GB" dirty="0"/>
              <a:t>Administer the tablet crushed or whole as you prefer. </a:t>
            </a:r>
          </a:p>
        </p:txBody>
      </p:sp>
      <p:sp>
        <p:nvSpPr>
          <p:cNvPr id="14" name="CasellaDiTesto 13">
            <a:extLst>
              <a:ext uri="{FF2B5EF4-FFF2-40B4-BE49-F238E27FC236}">
                <a16:creationId xmlns:a16="http://schemas.microsoft.com/office/drawing/2014/main" id="{44A4C796-407C-476C-BFA5-11D1C40830F9}"/>
              </a:ext>
            </a:extLst>
          </p:cNvPr>
          <p:cNvSpPr txBox="1"/>
          <p:nvPr/>
        </p:nvSpPr>
        <p:spPr>
          <a:xfrm>
            <a:off x="3702543" y="4733979"/>
            <a:ext cx="5251890" cy="1515800"/>
          </a:xfrm>
          <a:prstGeom prst="rect">
            <a:avLst/>
          </a:prstGeom>
          <a:noFill/>
        </p:spPr>
        <p:txBody>
          <a:bodyPr wrap="square" rtlCol="0">
            <a:spAutoFit/>
          </a:bodyPr>
          <a:lstStyle/>
          <a:p>
            <a:pPr algn="ctr"/>
            <a:r>
              <a:rPr lang="en-GB" sz="2400" b="1" dirty="0" err="1">
                <a:solidFill>
                  <a:srgbClr val="0097D8"/>
                </a:solidFill>
              </a:rPr>
              <a:t>GlutaMax</a:t>
            </a:r>
            <a:r>
              <a:rPr lang="en-GB" sz="2400" b="1" dirty="0">
                <a:solidFill>
                  <a:srgbClr val="0097D8"/>
                </a:solidFill>
              </a:rPr>
              <a:t> Forte paste</a:t>
            </a:r>
            <a:endParaRPr lang="en-GB" sz="2400" dirty="0"/>
          </a:p>
          <a:p>
            <a:pPr algn="ctr"/>
            <a:r>
              <a:rPr lang="en-GB" sz="2400" dirty="0"/>
              <a:t>1 ml every 3.5 kg BW</a:t>
            </a:r>
          </a:p>
          <a:p>
            <a:pPr algn="ctr"/>
            <a:r>
              <a:rPr lang="en-GB" dirty="0"/>
              <a:t>Initial period of administration 20-40 days</a:t>
            </a:r>
          </a:p>
          <a:p>
            <a:pPr algn="ctr"/>
            <a:endParaRPr lang="en-GB" sz="1050" dirty="0"/>
          </a:p>
          <a:p>
            <a:r>
              <a:rPr lang="en-GB" sz="1600" dirty="0"/>
              <a:t>Administer the paste directly into the mouth or in the food. </a:t>
            </a:r>
          </a:p>
        </p:txBody>
      </p:sp>
      <p:sp>
        <p:nvSpPr>
          <p:cNvPr id="15" name="CasellaDiTesto 14">
            <a:extLst>
              <a:ext uri="{FF2B5EF4-FFF2-40B4-BE49-F238E27FC236}">
                <a16:creationId xmlns:a16="http://schemas.microsoft.com/office/drawing/2014/main" id="{AD09ED13-1777-4A19-B51C-4E0B43F9F79D}"/>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22948608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60485" y="497188"/>
            <a:ext cx="2180612" cy="498791"/>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38254" y="358459"/>
            <a:ext cx="2322231" cy="776251"/>
          </a:xfrm>
          <a:prstGeom prst="rect">
            <a:avLst/>
          </a:prstGeom>
        </p:spPr>
      </p:pic>
      <p:sp>
        <p:nvSpPr>
          <p:cNvPr id="6" name="Rettangolo 5">
            <a:extLst>
              <a:ext uri="{FF2B5EF4-FFF2-40B4-BE49-F238E27FC236}">
                <a16:creationId xmlns:a16="http://schemas.microsoft.com/office/drawing/2014/main" id="{C9BFAE6B-DCB5-4978-A325-FA747813A141}"/>
              </a:ext>
            </a:extLst>
          </p:cNvPr>
          <p:cNvSpPr/>
          <p:nvPr/>
        </p:nvSpPr>
        <p:spPr>
          <a:xfrm>
            <a:off x="353548" y="169657"/>
            <a:ext cx="3348995"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4400" b="1" cap="none" spc="0" dirty="0" err="1">
                <a:ln/>
                <a:solidFill>
                  <a:srgbClr val="0097D6"/>
                </a:solidFill>
                <a:effectLst/>
              </a:rPr>
              <a:t>Summarizing</a:t>
            </a:r>
            <a:r>
              <a:rPr lang="it-IT" sz="4400" b="1" cap="none" spc="0" dirty="0">
                <a:ln/>
                <a:solidFill>
                  <a:srgbClr val="0097D6"/>
                </a:solidFill>
                <a:effectLst/>
              </a:rPr>
              <a:t> </a:t>
            </a:r>
          </a:p>
        </p:txBody>
      </p:sp>
      <p:sp>
        <p:nvSpPr>
          <p:cNvPr id="15" name="Rectangle: Rounded Corners 2">
            <a:extLst>
              <a:ext uri="{FF2B5EF4-FFF2-40B4-BE49-F238E27FC236}">
                <a16:creationId xmlns:a16="http://schemas.microsoft.com/office/drawing/2014/main" id="{B5DBE722-AD0F-4328-A787-B3043EDBDF97}"/>
              </a:ext>
            </a:extLst>
          </p:cNvPr>
          <p:cNvSpPr/>
          <p:nvPr/>
        </p:nvSpPr>
        <p:spPr>
          <a:xfrm>
            <a:off x="211160" y="1460382"/>
            <a:ext cx="1303315" cy="968494"/>
          </a:xfrm>
          <a:prstGeom prst="roundRect">
            <a:avLst/>
          </a:prstGeom>
          <a:solidFill>
            <a:srgbClr val="007E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a:solidFill>
                  <a:schemeClr val="bg1"/>
                </a:solidFill>
              </a:rPr>
              <a:t>Siliphos</a:t>
            </a:r>
            <a:endParaRPr lang="fr-FR" sz="2400" b="1" dirty="0">
              <a:solidFill>
                <a:schemeClr val="bg1"/>
              </a:solidFill>
            </a:endParaRPr>
          </a:p>
        </p:txBody>
      </p:sp>
      <p:sp>
        <p:nvSpPr>
          <p:cNvPr id="16" name="Rectangle 7">
            <a:extLst>
              <a:ext uri="{FF2B5EF4-FFF2-40B4-BE49-F238E27FC236}">
                <a16:creationId xmlns:a16="http://schemas.microsoft.com/office/drawing/2014/main" id="{392E7AAB-E360-412B-BC5F-69DD70761200}"/>
              </a:ext>
            </a:extLst>
          </p:cNvPr>
          <p:cNvSpPr/>
          <p:nvPr/>
        </p:nvSpPr>
        <p:spPr>
          <a:xfrm>
            <a:off x="1357285" y="1427307"/>
            <a:ext cx="1057356" cy="35063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err="1">
                <a:solidFill>
                  <a:srgbClr val="9B2C8D"/>
                </a:solidFill>
              </a:rPr>
              <a:t>Silybin</a:t>
            </a:r>
            <a:endParaRPr lang="en-CA" sz="2000" b="1" dirty="0">
              <a:solidFill>
                <a:srgbClr val="9B2C8D"/>
              </a:solidFill>
            </a:endParaRPr>
          </a:p>
        </p:txBody>
      </p:sp>
      <p:sp>
        <p:nvSpPr>
          <p:cNvPr id="17" name="Rectangle 8">
            <a:extLst>
              <a:ext uri="{FF2B5EF4-FFF2-40B4-BE49-F238E27FC236}">
                <a16:creationId xmlns:a16="http://schemas.microsoft.com/office/drawing/2014/main" id="{E8BFA837-9DAB-451D-8E09-3C19B6577CEC}"/>
              </a:ext>
            </a:extLst>
          </p:cNvPr>
          <p:cNvSpPr/>
          <p:nvPr/>
        </p:nvSpPr>
        <p:spPr>
          <a:xfrm>
            <a:off x="1432131" y="2040115"/>
            <a:ext cx="2168319" cy="51821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49AADC"/>
                </a:solidFill>
              </a:rPr>
              <a:t>Phosphatidylcholine</a:t>
            </a:r>
            <a:endParaRPr lang="en-CA" b="1" dirty="0">
              <a:solidFill>
                <a:srgbClr val="49AADC"/>
              </a:solidFill>
            </a:endParaRPr>
          </a:p>
        </p:txBody>
      </p:sp>
      <p:pic>
        <p:nvPicPr>
          <p:cNvPr id="18" name="Picture 2">
            <a:extLst>
              <a:ext uri="{FF2B5EF4-FFF2-40B4-BE49-F238E27FC236}">
                <a16:creationId xmlns:a16="http://schemas.microsoft.com/office/drawing/2014/main" id="{643C1D02-6237-485C-BFFF-9CCB058DCA6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86493" y="1149192"/>
            <a:ext cx="1123635" cy="68082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Arrow: Pentagon 12">
            <a:extLst>
              <a:ext uri="{FF2B5EF4-FFF2-40B4-BE49-F238E27FC236}">
                <a16:creationId xmlns:a16="http://schemas.microsoft.com/office/drawing/2014/main" id="{F2327E74-B967-4B51-80B6-14E48BFD2263}"/>
              </a:ext>
            </a:extLst>
          </p:cNvPr>
          <p:cNvSpPr/>
          <p:nvPr/>
        </p:nvSpPr>
        <p:spPr>
          <a:xfrm>
            <a:off x="3930471" y="1191983"/>
            <a:ext cx="2938514" cy="351500"/>
          </a:xfrm>
          <a:prstGeom prst="homePlate">
            <a:avLst/>
          </a:prstGeom>
          <a:solidFill>
            <a:srgbClr val="DF8DD5"/>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Anti-</a:t>
            </a:r>
            <a:r>
              <a:rPr lang="fr-FR" sz="1600" dirty="0" err="1">
                <a:solidFill>
                  <a:schemeClr val="tx1"/>
                </a:solidFill>
              </a:rPr>
              <a:t>inflammatory</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20" name="Arrow: Pentagon 12">
            <a:extLst>
              <a:ext uri="{FF2B5EF4-FFF2-40B4-BE49-F238E27FC236}">
                <a16:creationId xmlns:a16="http://schemas.microsoft.com/office/drawing/2014/main" id="{02CD6868-1E27-4D6D-A9B5-41FFEA61D8CD}"/>
              </a:ext>
            </a:extLst>
          </p:cNvPr>
          <p:cNvSpPr/>
          <p:nvPr/>
        </p:nvSpPr>
        <p:spPr>
          <a:xfrm>
            <a:off x="3934191" y="2159691"/>
            <a:ext cx="2719309" cy="395991"/>
          </a:xfrm>
          <a:prstGeom prst="homePlate">
            <a:avLst/>
          </a:prstGeom>
          <a:solidFill>
            <a:srgbClr val="49AAD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Anti-</a:t>
            </a:r>
            <a:r>
              <a:rPr lang="fr-FR" sz="1600" dirty="0" err="1">
                <a:solidFill>
                  <a:schemeClr val="tx1"/>
                </a:solidFill>
              </a:rPr>
              <a:t>fibrotic</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21" name="Arrow: Pentagon 12">
            <a:extLst>
              <a:ext uri="{FF2B5EF4-FFF2-40B4-BE49-F238E27FC236}">
                <a16:creationId xmlns:a16="http://schemas.microsoft.com/office/drawing/2014/main" id="{9F1037B5-0B28-4ED1-B021-EA40682250D7}"/>
              </a:ext>
            </a:extLst>
          </p:cNvPr>
          <p:cNvSpPr/>
          <p:nvPr/>
        </p:nvSpPr>
        <p:spPr>
          <a:xfrm>
            <a:off x="3930471" y="1697324"/>
            <a:ext cx="2938514" cy="338646"/>
          </a:xfrm>
          <a:prstGeom prst="homePlate">
            <a:avLst/>
          </a:prstGeom>
          <a:solidFill>
            <a:srgbClr val="DF8DD5"/>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Antioxidant</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22" name="Rectangle: Rounded Corners 2">
            <a:extLst>
              <a:ext uri="{FF2B5EF4-FFF2-40B4-BE49-F238E27FC236}">
                <a16:creationId xmlns:a16="http://schemas.microsoft.com/office/drawing/2014/main" id="{B4F000F6-59FC-4F41-93B6-BE57DFBD5208}"/>
              </a:ext>
            </a:extLst>
          </p:cNvPr>
          <p:cNvSpPr/>
          <p:nvPr/>
        </p:nvSpPr>
        <p:spPr>
          <a:xfrm>
            <a:off x="108217" y="2816758"/>
            <a:ext cx="1415783" cy="96849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Curcuma </a:t>
            </a:r>
            <a:r>
              <a:rPr lang="fr-FR" sz="2400" b="1" dirty="0" err="1">
                <a:solidFill>
                  <a:schemeClr val="bg1"/>
                </a:solidFill>
              </a:rPr>
              <a:t>longa</a:t>
            </a:r>
            <a:endParaRPr lang="fr-FR" sz="2400" b="1" dirty="0">
              <a:solidFill>
                <a:schemeClr val="bg1"/>
              </a:solidFill>
            </a:endParaRPr>
          </a:p>
        </p:txBody>
      </p:sp>
      <p:sp>
        <p:nvSpPr>
          <p:cNvPr id="23" name="Rectangle 8">
            <a:extLst>
              <a:ext uri="{FF2B5EF4-FFF2-40B4-BE49-F238E27FC236}">
                <a16:creationId xmlns:a16="http://schemas.microsoft.com/office/drawing/2014/main" id="{0639A380-7969-4F57-A60C-F45AB8E07B24}"/>
              </a:ext>
            </a:extLst>
          </p:cNvPr>
          <p:cNvSpPr/>
          <p:nvPr/>
        </p:nvSpPr>
        <p:spPr>
          <a:xfrm>
            <a:off x="1376671" y="3268612"/>
            <a:ext cx="1663494" cy="3600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a:solidFill>
                  <a:srgbClr val="FF8C1B"/>
                </a:solidFill>
              </a:rPr>
              <a:t>Curcumin</a:t>
            </a:r>
            <a:endParaRPr lang="en-CA" b="1" dirty="0">
              <a:solidFill>
                <a:srgbClr val="FF8C1B"/>
              </a:solidFill>
            </a:endParaRPr>
          </a:p>
        </p:txBody>
      </p:sp>
      <p:pic>
        <p:nvPicPr>
          <p:cNvPr id="25" name="Picture 4" descr="Liposome for drug delivery. | Download Scientific Diagram">
            <a:extLst>
              <a:ext uri="{FF2B5EF4-FFF2-40B4-BE49-F238E27FC236}">
                <a16:creationId xmlns:a16="http://schemas.microsoft.com/office/drawing/2014/main" id="{A094E0DA-C7A9-4068-A169-C66FC3D6A711}"/>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02943" y="2644963"/>
            <a:ext cx="804657" cy="582157"/>
          </a:xfrm>
          <a:prstGeom prst="rect">
            <a:avLst/>
          </a:prstGeom>
          <a:noFill/>
          <a:extLst>
            <a:ext uri="{909E8E84-426E-40DD-AFC4-6F175D3DCCD1}">
              <a14:hiddenFill xmlns:a14="http://schemas.microsoft.com/office/drawing/2010/main">
                <a:solidFill>
                  <a:srgbClr val="FFFFFF"/>
                </a:solidFill>
              </a14:hiddenFill>
            </a:ext>
          </a:extLst>
        </p:spPr>
      </p:pic>
      <p:sp>
        <p:nvSpPr>
          <p:cNvPr id="26" name="Arrow: Pentagon 12">
            <a:extLst>
              <a:ext uri="{FF2B5EF4-FFF2-40B4-BE49-F238E27FC236}">
                <a16:creationId xmlns:a16="http://schemas.microsoft.com/office/drawing/2014/main" id="{D5E70327-6A0E-4FF9-83FA-9380ED2D0DDC}"/>
              </a:ext>
            </a:extLst>
          </p:cNvPr>
          <p:cNvSpPr/>
          <p:nvPr/>
        </p:nvSpPr>
        <p:spPr>
          <a:xfrm>
            <a:off x="3248310" y="2978226"/>
            <a:ext cx="3986685" cy="336907"/>
          </a:xfrm>
          <a:prstGeom prst="homePlate">
            <a:avLst/>
          </a:prstGeom>
          <a:solidFill>
            <a:srgbClr val="FFC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choleretic</a:t>
            </a:r>
            <a:r>
              <a:rPr lang="fr-FR" sz="1600" dirty="0">
                <a:solidFill>
                  <a:schemeClr val="tx1"/>
                </a:solidFill>
              </a:rPr>
              <a:t> </a:t>
            </a:r>
            <a:r>
              <a:rPr lang="fr-FR" sz="1600" dirty="0" err="1">
                <a:solidFill>
                  <a:schemeClr val="tx1"/>
                </a:solidFill>
              </a:rPr>
              <a:t>activity</a:t>
            </a:r>
            <a:r>
              <a:rPr lang="fr-FR" sz="1600" dirty="0">
                <a:solidFill>
                  <a:schemeClr val="tx1"/>
                </a:solidFill>
              </a:rPr>
              <a:t> and cholagogue</a:t>
            </a:r>
            <a:endParaRPr lang="en-CA" sz="1600" dirty="0">
              <a:solidFill>
                <a:schemeClr val="tx1"/>
              </a:solidFill>
            </a:endParaRPr>
          </a:p>
        </p:txBody>
      </p:sp>
      <p:sp>
        <p:nvSpPr>
          <p:cNvPr id="27" name="Arrow: Pentagon 12">
            <a:extLst>
              <a:ext uri="{FF2B5EF4-FFF2-40B4-BE49-F238E27FC236}">
                <a16:creationId xmlns:a16="http://schemas.microsoft.com/office/drawing/2014/main" id="{912B33CB-C420-47BB-83E5-2E6AED6A548F}"/>
              </a:ext>
            </a:extLst>
          </p:cNvPr>
          <p:cNvSpPr/>
          <p:nvPr/>
        </p:nvSpPr>
        <p:spPr>
          <a:xfrm>
            <a:off x="3248309" y="3468974"/>
            <a:ext cx="3986686" cy="309436"/>
          </a:xfrm>
          <a:prstGeom prst="homePlate">
            <a:avLst/>
          </a:prstGeom>
          <a:solidFill>
            <a:srgbClr val="FFC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Antioxidant</a:t>
            </a:r>
            <a:r>
              <a:rPr lang="fr-FR" sz="1600" dirty="0">
                <a:solidFill>
                  <a:schemeClr val="tx1"/>
                </a:solidFill>
              </a:rPr>
              <a:t> &amp; </a:t>
            </a:r>
            <a:r>
              <a:rPr lang="fr-FR" sz="1600" dirty="0" err="1">
                <a:solidFill>
                  <a:schemeClr val="tx1"/>
                </a:solidFill>
              </a:rPr>
              <a:t>antitoxic</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28" name="Rectangle: Rounded Corners 2">
            <a:extLst>
              <a:ext uri="{FF2B5EF4-FFF2-40B4-BE49-F238E27FC236}">
                <a16:creationId xmlns:a16="http://schemas.microsoft.com/office/drawing/2014/main" id="{89D205F7-5BC5-439A-9220-FBC98946454F}"/>
              </a:ext>
            </a:extLst>
          </p:cNvPr>
          <p:cNvSpPr/>
          <p:nvPr/>
        </p:nvSpPr>
        <p:spPr>
          <a:xfrm>
            <a:off x="98692" y="4020132"/>
            <a:ext cx="1996809" cy="580694"/>
          </a:xfrm>
          <a:prstGeom prst="roundRect">
            <a:avLst/>
          </a:prstGeom>
          <a:solidFill>
            <a:srgbClr val="C2640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a:solidFill>
                  <a:schemeClr val="bg1"/>
                </a:solidFill>
              </a:rPr>
              <a:t>Bioflavonoids</a:t>
            </a:r>
            <a:r>
              <a:rPr lang="fr-FR" sz="2400" b="1" dirty="0">
                <a:solidFill>
                  <a:schemeClr val="bg1"/>
                </a:solidFill>
              </a:rPr>
              <a:t> </a:t>
            </a:r>
          </a:p>
        </p:txBody>
      </p:sp>
      <p:sp>
        <p:nvSpPr>
          <p:cNvPr id="29" name="Rectangle 8">
            <a:extLst>
              <a:ext uri="{FF2B5EF4-FFF2-40B4-BE49-F238E27FC236}">
                <a16:creationId xmlns:a16="http://schemas.microsoft.com/office/drawing/2014/main" id="{05DE07E9-82A5-438F-8042-01D6497B000B}"/>
              </a:ext>
            </a:extLst>
          </p:cNvPr>
          <p:cNvSpPr/>
          <p:nvPr/>
        </p:nvSpPr>
        <p:spPr>
          <a:xfrm>
            <a:off x="1987554" y="3974868"/>
            <a:ext cx="1536696" cy="25090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a:solidFill>
                  <a:srgbClr val="E31803"/>
                </a:solidFill>
              </a:rPr>
              <a:t>Quercetin</a:t>
            </a:r>
            <a:endParaRPr lang="en-CA" b="1" dirty="0">
              <a:solidFill>
                <a:srgbClr val="E31803"/>
              </a:solidFill>
            </a:endParaRPr>
          </a:p>
        </p:txBody>
      </p:sp>
      <p:sp>
        <p:nvSpPr>
          <p:cNvPr id="30" name="Rectangle 8">
            <a:extLst>
              <a:ext uri="{FF2B5EF4-FFF2-40B4-BE49-F238E27FC236}">
                <a16:creationId xmlns:a16="http://schemas.microsoft.com/office/drawing/2014/main" id="{303DA6B2-6F0E-4512-883B-BF5F14AC4E49}"/>
              </a:ext>
            </a:extLst>
          </p:cNvPr>
          <p:cNvSpPr/>
          <p:nvPr/>
        </p:nvSpPr>
        <p:spPr>
          <a:xfrm>
            <a:off x="1997079" y="4379042"/>
            <a:ext cx="1517646" cy="278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a:solidFill>
                  <a:srgbClr val="E31803"/>
                </a:solidFill>
              </a:rPr>
              <a:t>Hesperidin</a:t>
            </a:r>
            <a:endParaRPr lang="en-CA" b="1" dirty="0">
              <a:solidFill>
                <a:srgbClr val="E31803"/>
              </a:solidFill>
            </a:endParaRPr>
          </a:p>
        </p:txBody>
      </p:sp>
      <p:sp>
        <p:nvSpPr>
          <p:cNvPr id="31" name="Arrow: Pentagon 12">
            <a:extLst>
              <a:ext uri="{FF2B5EF4-FFF2-40B4-BE49-F238E27FC236}">
                <a16:creationId xmlns:a16="http://schemas.microsoft.com/office/drawing/2014/main" id="{5C6AFCBD-4EBA-4A5B-B94A-31DCCA22D94A}"/>
              </a:ext>
            </a:extLst>
          </p:cNvPr>
          <p:cNvSpPr/>
          <p:nvPr/>
        </p:nvSpPr>
        <p:spPr>
          <a:xfrm>
            <a:off x="3600450" y="4075643"/>
            <a:ext cx="4305300" cy="498791"/>
          </a:xfrm>
          <a:prstGeom prst="homePlate">
            <a:avLst/>
          </a:prstGeom>
          <a:solidFill>
            <a:srgbClr val="C2640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Antioxidant</a:t>
            </a:r>
            <a:r>
              <a:rPr lang="fr-FR" sz="1600" dirty="0">
                <a:solidFill>
                  <a:schemeClr val="tx1"/>
                </a:solidFill>
              </a:rPr>
              <a:t> &amp; anti-</a:t>
            </a:r>
            <a:r>
              <a:rPr lang="fr-FR" sz="1600" dirty="0" err="1">
                <a:solidFill>
                  <a:schemeClr val="tx1"/>
                </a:solidFill>
              </a:rPr>
              <a:t>inflammatory</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32" name="Rectangle: Rounded Corners 2">
            <a:extLst>
              <a:ext uri="{FF2B5EF4-FFF2-40B4-BE49-F238E27FC236}">
                <a16:creationId xmlns:a16="http://schemas.microsoft.com/office/drawing/2014/main" id="{C9EF0DBD-2359-4BF5-8ABF-5B2309568004}"/>
              </a:ext>
            </a:extLst>
          </p:cNvPr>
          <p:cNvSpPr/>
          <p:nvPr/>
        </p:nvSpPr>
        <p:spPr>
          <a:xfrm>
            <a:off x="211160" y="4892570"/>
            <a:ext cx="1615808" cy="403151"/>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err="1">
                <a:solidFill>
                  <a:schemeClr val="bg1"/>
                </a:solidFill>
              </a:rPr>
              <a:t>Vitamin</a:t>
            </a:r>
            <a:r>
              <a:rPr lang="fr-FR" sz="2400" b="1" dirty="0">
                <a:solidFill>
                  <a:schemeClr val="bg1"/>
                </a:solidFill>
              </a:rPr>
              <a:t> E </a:t>
            </a:r>
          </a:p>
        </p:txBody>
      </p:sp>
      <p:sp>
        <p:nvSpPr>
          <p:cNvPr id="33" name="Arrow: Pentagon 12">
            <a:extLst>
              <a:ext uri="{FF2B5EF4-FFF2-40B4-BE49-F238E27FC236}">
                <a16:creationId xmlns:a16="http://schemas.microsoft.com/office/drawing/2014/main" id="{7F5C2C0C-5043-4650-9752-F49AA52AC049}"/>
              </a:ext>
            </a:extLst>
          </p:cNvPr>
          <p:cNvSpPr/>
          <p:nvPr/>
        </p:nvSpPr>
        <p:spPr>
          <a:xfrm>
            <a:off x="1997079" y="4939427"/>
            <a:ext cx="3986686" cy="309436"/>
          </a:xfrm>
          <a:prstGeom prst="homePlate">
            <a:avLst/>
          </a:prstGeom>
          <a:solidFill>
            <a:srgbClr val="00B0F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Antioxidant</a:t>
            </a:r>
            <a:r>
              <a:rPr lang="fr-FR" sz="1600" dirty="0">
                <a:solidFill>
                  <a:schemeClr val="tx1"/>
                </a:solidFill>
              </a:rPr>
              <a:t> &amp; </a:t>
            </a:r>
            <a:r>
              <a:rPr lang="fr-FR" sz="1600" dirty="0" err="1">
                <a:solidFill>
                  <a:schemeClr val="tx1"/>
                </a:solidFill>
              </a:rPr>
              <a:t>antitoxic</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34" name="Rectangle: Rounded Corners 2">
            <a:extLst>
              <a:ext uri="{FF2B5EF4-FFF2-40B4-BE49-F238E27FC236}">
                <a16:creationId xmlns:a16="http://schemas.microsoft.com/office/drawing/2014/main" id="{B2EA4AB1-92DE-4EF3-8E60-E57CE1E499E2}"/>
              </a:ext>
            </a:extLst>
          </p:cNvPr>
          <p:cNvSpPr/>
          <p:nvPr/>
        </p:nvSpPr>
        <p:spPr>
          <a:xfrm>
            <a:off x="117742" y="5654334"/>
            <a:ext cx="1615808" cy="403151"/>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Zinc</a:t>
            </a:r>
          </a:p>
        </p:txBody>
      </p:sp>
      <p:sp>
        <p:nvSpPr>
          <p:cNvPr id="35" name="Arrow: Pentagon 12">
            <a:extLst>
              <a:ext uri="{FF2B5EF4-FFF2-40B4-BE49-F238E27FC236}">
                <a16:creationId xmlns:a16="http://schemas.microsoft.com/office/drawing/2014/main" id="{1E5A24AC-8354-4695-8277-6DF2C46C5919}"/>
              </a:ext>
            </a:extLst>
          </p:cNvPr>
          <p:cNvSpPr/>
          <p:nvPr/>
        </p:nvSpPr>
        <p:spPr>
          <a:xfrm>
            <a:off x="1885963" y="5530801"/>
            <a:ext cx="3986686" cy="309436"/>
          </a:xfrm>
          <a:prstGeom prst="homePlat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Antioxidant</a:t>
            </a:r>
            <a:r>
              <a:rPr lang="fr-FR" sz="1600" dirty="0">
                <a:solidFill>
                  <a:schemeClr val="tx1"/>
                </a:solidFill>
              </a:rPr>
              <a:t> &amp; </a:t>
            </a:r>
            <a:r>
              <a:rPr lang="fr-FR" sz="1600" dirty="0" err="1">
                <a:solidFill>
                  <a:schemeClr val="tx1"/>
                </a:solidFill>
              </a:rPr>
              <a:t>antitoxic</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36" name="Arrow: Pentagon 12">
            <a:extLst>
              <a:ext uri="{FF2B5EF4-FFF2-40B4-BE49-F238E27FC236}">
                <a16:creationId xmlns:a16="http://schemas.microsoft.com/office/drawing/2014/main" id="{8C08C7C2-5C61-4C25-B08B-57AC7A45DFBA}"/>
              </a:ext>
            </a:extLst>
          </p:cNvPr>
          <p:cNvSpPr/>
          <p:nvPr/>
        </p:nvSpPr>
        <p:spPr>
          <a:xfrm>
            <a:off x="1885963" y="5869402"/>
            <a:ext cx="3986686" cy="309436"/>
          </a:xfrm>
          <a:prstGeom prst="homePlat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Metabolic</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37" name="Rectangle: Rounded Corners 2">
            <a:extLst>
              <a:ext uri="{FF2B5EF4-FFF2-40B4-BE49-F238E27FC236}">
                <a16:creationId xmlns:a16="http://schemas.microsoft.com/office/drawing/2014/main" id="{A6F4F15B-AFB2-4937-BF97-EDB1279511D0}"/>
              </a:ext>
            </a:extLst>
          </p:cNvPr>
          <p:cNvSpPr/>
          <p:nvPr/>
        </p:nvSpPr>
        <p:spPr>
          <a:xfrm>
            <a:off x="151079" y="6406549"/>
            <a:ext cx="1549133" cy="34103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err="1">
                <a:solidFill>
                  <a:schemeClr val="bg1"/>
                </a:solidFill>
              </a:rPr>
              <a:t>Vitamin</a:t>
            </a:r>
            <a:r>
              <a:rPr lang="fr-FR" sz="2000" b="1" dirty="0">
                <a:solidFill>
                  <a:schemeClr val="bg1"/>
                </a:solidFill>
              </a:rPr>
              <a:t> B</a:t>
            </a:r>
            <a:r>
              <a:rPr lang="fr-FR" sz="2000" b="1" baseline="-25000" dirty="0">
                <a:solidFill>
                  <a:schemeClr val="bg1"/>
                </a:solidFill>
              </a:rPr>
              <a:t>12</a:t>
            </a:r>
            <a:r>
              <a:rPr lang="fr-FR" sz="2000" b="1" dirty="0">
                <a:solidFill>
                  <a:schemeClr val="bg1"/>
                </a:solidFill>
              </a:rPr>
              <a:t> </a:t>
            </a:r>
          </a:p>
        </p:txBody>
      </p:sp>
      <p:sp>
        <p:nvSpPr>
          <p:cNvPr id="38" name="Arrow: Pentagon 12">
            <a:extLst>
              <a:ext uri="{FF2B5EF4-FFF2-40B4-BE49-F238E27FC236}">
                <a16:creationId xmlns:a16="http://schemas.microsoft.com/office/drawing/2014/main" id="{474B11EC-0CB2-4FB1-819F-AA388653D4D3}"/>
              </a:ext>
            </a:extLst>
          </p:cNvPr>
          <p:cNvSpPr/>
          <p:nvPr/>
        </p:nvSpPr>
        <p:spPr>
          <a:xfrm>
            <a:off x="1911086" y="6422350"/>
            <a:ext cx="3986686" cy="309436"/>
          </a:xfrm>
          <a:prstGeom prst="homePlate">
            <a:avLst/>
          </a:prstGeom>
          <a:solidFill>
            <a:srgbClr val="00B0F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Antitoxic</a:t>
            </a:r>
            <a:r>
              <a:rPr lang="fr-FR" sz="1600" dirty="0">
                <a:solidFill>
                  <a:schemeClr val="tx1"/>
                </a:solidFill>
              </a:rPr>
              <a:t> &amp; </a:t>
            </a:r>
            <a:r>
              <a:rPr lang="fr-FR" sz="1600" dirty="0" err="1">
                <a:solidFill>
                  <a:schemeClr val="tx1"/>
                </a:solidFill>
              </a:rPr>
              <a:t>metabolic</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pic>
        <p:nvPicPr>
          <p:cNvPr id="39" name="Immagine 38">
            <a:extLst>
              <a:ext uri="{FF2B5EF4-FFF2-40B4-BE49-F238E27FC236}">
                <a16:creationId xmlns:a16="http://schemas.microsoft.com/office/drawing/2014/main" id="{EA7FC6D8-8C87-4C14-8DEF-F67CC75546C0}"/>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37061" y="5708799"/>
            <a:ext cx="2506749" cy="1149201"/>
          </a:xfrm>
          <a:prstGeom prst="rect">
            <a:avLst/>
          </a:prstGeom>
        </p:spPr>
      </p:pic>
      <p:pic>
        <p:nvPicPr>
          <p:cNvPr id="40" name="Immagine 39" descr="Immagine che contiene cibo&#10;&#10;Descrizione generata automaticamente">
            <a:extLst>
              <a:ext uri="{FF2B5EF4-FFF2-40B4-BE49-F238E27FC236}">
                <a16:creationId xmlns:a16="http://schemas.microsoft.com/office/drawing/2014/main" id="{7CB72C1E-1393-4986-BFFF-03E38C6A7C84}"/>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7258037" y="4567675"/>
            <a:ext cx="1419226" cy="1187830"/>
          </a:xfrm>
          <a:prstGeom prst="rect">
            <a:avLst/>
          </a:prstGeom>
        </p:spPr>
      </p:pic>
      <p:sp>
        <p:nvSpPr>
          <p:cNvPr id="41" name="CasellaDiTesto 40">
            <a:extLst>
              <a:ext uri="{FF2B5EF4-FFF2-40B4-BE49-F238E27FC236}">
                <a16:creationId xmlns:a16="http://schemas.microsoft.com/office/drawing/2014/main" id="{FE878CBC-DA82-413F-A637-61E637A1CD29}"/>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4287476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blu, acqua, disegnando, cibo&#10;&#10;Descrizione generata automaticamente">
            <a:extLst>
              <a:ext uri="{FF2B5EF4-FFF2-40B4-BE49-F238E27FC236}">
                <a16:creationId xmlns:a16="http://schemas.microsoft.com/office/drawing/2014/main" id="{0FB1132A-483B-4D31-838E-2734FBFCB73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60485" y="497188"/>
            <a:ext cx="2180612" cy="498791"/>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3">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438254" y="358459"/>
            <a:ext cx="2322231" cy="776251"/>
          </a:xfrm>
          <a:prstGeom prst="rect">
            <a:avLst/>
          </a:prstGeom>
        </p:spPr>
      </p:pic>
      <p:sp>
        <p:nvSpPr>
          <p:cNvPr id="6" name="Rettangolo 5">
            <a:extLst>
              <a:ext uri="{FF2B5EF4-FFF2-40B4-BE49-F238E27FC236}">
                <a16:creationId xmlns:a16="http://schemas.microsoft.com/office/drawing/2014/main" id="{C9BFAE6B-DCB5-4978-A325-FA747813A141}"/>
              </a:ext>
            </a:extLst>
          </p:cNvPr>
          <p:cNvSpPr/>
          <p:nvPr/>
        </p:nvSpPr>
        <p:spPr>
          <a:xfrm>
            <a:off x="353548" y="169657"/>
            <a:ext cx="3348995"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4400" b="1" cap="none" spc="0" dirty="0" err="1">
                <a:ln/>
                <a:solidFill>
                  <a:srgbClr val="0097D6"/>
                </a:solidFill>
                <a:effectLst/>
              </a:rPr>
              <a:t>Summarizing</a:t>
            </a:r>
            <a:r>
              <a:rPr lang="it-IT" sz="4400" b="1" cap="none" spc="0" dirty="0">
                <a:ln/>
                <a:solidFill>
                  <a:srgbClr val="0097D6"/>
                </a:solidFill>
                <a:effectLst/>
              </a:rPr>
              <a:t> </a:t>
            </a:r>
          </a:p>
        </p:txBody>
      </p:sp>
      <p:sp>
        <p:nvSpPr>
          <p:cNvPr id="28" name="Rectangle: Rounded Corners 2">
            <a:extLst>
              <a:ext uri="{FF2B5EF4-FFF2-40B4-BE49-F238E27FC236}">
                <a16:creationId xmlns:a16="http://schemas.microsoft.com/office/drawing/2014/main" id="{89D205F7-5BC5-439A-9220-FBC98946454F}"/>
              </a:ext>
            </a:extLst>
          </p:cNvPr>
          <p:cNvSpPr/>
          <p:nvPr/>
        </p:nvSpPr>
        <p:spPr>
          <a:xfrm>
            <a:off x="117742" y="3567982"/>
            <a:ext cx="1996809" cy="580694"/>
          </a:xfrm>
          <a:prstGeom prst="roundRect">
            <a:avLst/>
          </a:prstGeom>
          <a:solidFill>
            <a:srgbClr val="00EA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Taurine</a:t>
            </a:r>
          </a:p>
        </p:txBody>
      </p:sp>
      <p:sp>
        <p:nvSpPr>
          <p:cNvPr id="31" name="Arrow: Pentagon 12">
            <a:extLst>
              <a:ext uri="{FF2B5EF4-FFF2-40B4-BE49-F238E27FC236}">
                <a16:creationId xmlns:a16="http://schemas.microsoft.com/office/drawing/2014/main" id="{5C6AFCBD-4EBA-4A5B-B94A-31DCCA22D94A}"/>
              </a:ext>
            </a:extLst>
          </p:cNvPr>
          <p:cNvSpPr/>
          <p:nvPr/>
        </p:nvSpPr>
        <p:spPr>
          <a:xfrm>
            <a:off x="2455185" y="3608933"/>
            <a:ext cx="4305300" cy="498791"/>
          </a:xfrm>
          <a:prstGeom prst="homePlate">
            <a:avLst/>
          </a:prstGeom>
          <a:solidFill>
            <a:srgbClr val="00EA6A"/>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Antitoxic</a:t>
            </a:r>
            <a:r>
              <a:rPr lang="fr-FR" sz="1600" dirty="0">
                <a:solidFill>
                  <a:schemeClr val="tx1"/>
                </a:solidFill>
              </a:rPr>
              <a:t> &amp; </a:t>
            </a:r>
            <a:r>
              <a:rPr lang="fr-FR" sz="1600" dirty="0" err="1">
                <a:solidFill>
                  <a:schemeClr val="tx1"/>
                </a:solidFill>
              </a:rPr>
              <a:t>hepatoprotective</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32" name="Rectangle: Rounded Corners 2">
            <a:extLst>
              <a:ext uri="{FF2B5EF4-FFF2-40B4-BE49-F238E27FC236}">
                <a16:creationId xmlns:a16="http://schemas.microsoft.com/office/drawing/2014/main" id="{C9EF0DBD-2359-4BF5-8ABF-5B2309568004}"/>
              </a:ext>
            </a:extLst>
          </p:cNvPr>
          <p:cNvSpPr/>
          <p:nvPr/>
        </p:nvSpPr>
        <p:spPr>
          <a:xfrm>
            <a:off x="390796" y="2024799"/>
            <a:ext cx="1615808" cy="403151"/>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Choline</a:t>
            </a:r>
          </a:p>
        </p:txBody>
      </p:sp>
      <p:sp>
        <p:nvSpPr>
          <p:cNvPr id="34" name="Rectangle: Rounded Corners 2">
            <a:extLst>
              <a:ext uri="{FF2B5EF4-FFF2-40B4-BE49-F238E27FC236}">
                <a16:creationId xmlns:a16="http://schemas.microsoft.com/office/drawing/2014/main" id="{B2EA4AB1-92DE-4EF3-8E60-E57CE1E499E2}"/>
              </a:ext>
            </a:extLst>
          </p:cNvPr>
          <p:cNvSpPr/>
          <p:nvPr/>
        </p:nvSpPr>
        <p:spPr>
          <a:xfrm>
            <a:off x="145593" y="4536276"/>
            <a:ext cx="1851486" cy="450008"/>
          </a:xfrm>
          <a:prstGeom prst="roundRect">
            <a:avLst/>
          </a:prstGeom>
          <a:solidFill>
            <a:srgbClr val="00EA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rPr>
              <a:t>L-Carnitine</a:t>
            </a:r>
          </a:p>
        </p:txBody>
      </p:sp>
      <p:sp>
        <p:nvSpPr>
          <p:cNvPr id="37" name="Rectangle: Rounded Corners 2">
            <a:extLst>
              <a:ext uri="{FF2B5EF4-FFF2-40B4-BE49-F238E27FC236}">
                <a16:creationId xmlns:a16="http://schemas.microsoft.com/office/drawing/2014/main" id="{A6F4F15B-AFB2-4937-BF97-EDB1279511D0}"/>
              </a:ext>
            </a:extLst>
          </p:cNvPr>
          <p:cNvSpPr/>
          <p:nvPr/>
        </p:nvSpPr>
        <p:spPr>
          <a:xfrm>
            <a:off x="198577" y="1279377"/>
            <a:ext cx="2192198" cy="373374"/>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err="1">
                <a:solidFill>
                  <a:schemeClr val="bg1"/>
                </a:solidFill>
              </a:rPr>
              <a:t>Vitamin</a:t>
            </a:r>
            <a:r>
              <a:rPr lang="fr-FR" sz="2000" b="1" dirty="0">
                <a:solidFill>
                  <a:schemeClr val="bg1"/>
                </a:solidFill>
              </a:rPr>
              <a:t> B</a:t>
            </a:r>
            <a:r>
              <a:rPr lang="fr-FR" sz="2000" b="1" baseline="-25000" dirty="0">
                <a:solidFill>
                  <a:schemeClr val="bg1"/>
                </a:solidFill>
              </a:rPr>
              <a:t>1</a:t>
            </a:r>
            <a:r>
              <a:rPr lang="fr-FR" sz="2000" b="1" dirty="0">
                <a:solidFill>
                  <a:schemeClr val="bg1"/>
                </a:solidFill>
              </a:rPr>
              <a:t> B</a:t>
            </a:r>
            <a:r>
              <a:rPr lang="fr-FR" sz="2000" b="1" baseline="-25000" dirty="0">
                <a:solidFill>
                  <a:schemeClr val="bg1"/>
                </a:solidFill>
              </a:rPr>
              <a:t>2</a:t>
            </a:r>
            <a:r>
              <a:rPr lang="fr-FR" sz="2000" b="1" dirty="0">
                <a:solidFill>
                  <a:schemeClr val="bg1"/>
                </a:solidFill>
              </a:rPr>
              <a:t> B</a:t>
            </a:r>
            <a:r>
              <a:rPr lang="fr-FR" sz="2000" b="1" baseline="-25000" dirty="0">
                <a:solidFill>
                  <a:schemeClr val="bg1"/>
                </a:solidFill>
              </a:rPr>
              <a:t>6</a:t>
            </a:r>
            <a:r>
              <a:rPr lang="fr-FR" sz="2000" b="1" dirty="0">
                <a:solidFill>
                  <a:schemeClr val="bg1"/>
                </a:solidFill>
              </a:rPr>
              <a:t> </a:t>
            </a:r>
          </a:p>
        </p:txBody>
      </p:sp>
      <p:sp>
        <p:nvSpPr>
          <p:cNvPr id="38" name="Arrow: Pentagon 12">
            <a:extLst>
              <a:ext uri="{FF2B5EF4-FFF2-40B4-BE49-F238E27FC236}">
                <a16:creationId xmlns:a16="http://schemas.microsoft.com/office/drawing/2014/main" id="{474B11EC-0CB2-4FB1-819F-AA388653D4D3}"/>
              </a:ext>
            </a:extLst>
          </p:cNvPr>
          <p:cNvSpPr/>
          <p:nvPr/>
        </p:nvSpPr>
        <p:spPr>
          <a:xfrm>
            <a:off x="2578657" y="1318593"/>
            <a:ext cx="3986686" cy="309436"/>
          </a:xfrm>
          <a:prstGeom prst="homePlate">
            <a:avLst/>
          </a:prstGeom>
          <a:solidFill>
            <a:schemeClr val="accent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Antitoxic</a:t>
            </a:r>
            <a:r>
              <a:rPr lang="fr-FR" sz="1600" dirty="0">
                <a:solidFill>
                  <a:schemeClr val="tx1"/>
                </a:solidFill>
              </a:rPr>
              <a:t> &amp; </a:t>
            </a:r>
            <a:r>
              <a:rPr lang="fr-FR" sz="1600" dirty="0" err="1">
                <a:solidFill>
                  <a:schemeClr val="tx1"/>
                </a:solidFill>
              </a:rPr>
              <a:t>metabolic</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pic>
        <p:nvPicPr>
          <p:cNvPr id="39" name="Immagine 38">
            <a:extLst>
              <a:ext uri="{FF2B5EF4-FFF2-40B4-BE49-F238E27FC236}">
                <a16:creationId xmlns:a16="http://schemas.microsoft.com/office/drawing/2014/main" id="{EA7FC6D8-8C87-4C14-8DEF-F67CC75546C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60485" y="3834253"/>
            <a:ext cx="2506749" cy="1149201"/>
          </a:xfrm>
          <a:prstGeom prst="rect">
            <a:avLst/>
          </a:prstGeom>
        </p:spPr>
      </p:pic>
      <p:pic>
        <p:nvPicPr>
          <p:cNvPr id="40" name="Immagine 39" descr="Immagine che contiene cibo&#10;&#10;Descrizione generata automaticamente">
            <a:extLst>
              <a:ext uri="{FF2B5EF4-FFF2-40B4-BE49-F238E27FC236}">
                <a16:creationId xmlns:a16="http://schemas.microsoft.com/office/drawing/2014/main" id="{7CB72C1E-1393-4986-BFFF-03E38C6A7C84}"/>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934814" y="1240120"/>
            <a:ext cx="1419226" cy="1187830"/>
          </a:xfrm>
          <a:prstGeom prst="rect">
            <a:avLst/>
          </a:prstGeom>
        </p:spPr>
      </p:pic>
      <p:sp>
        <p:nvSpPr>
          <p:cNvPr id="41" name="Arrow: Pentagon 12">
            <a:extLst>
              <a:ext uri="{FF2B5EF4-FFF2-40B4-BE49-F238E27FC236}">
                <a16:creationId xmlns:a16="http://schemas.microsoft.com/office/drawing/2014/main" id="{29ADA6B7-11A5-4933-9C25-02F6591ECAAF}"/>
              </a:ext>
            </a:extLst>
          </p:cNvPr>
          <p:cNvSpPr/>
          <p:nvPr/>
        </p:nvSpPr>
        <p:spPr>
          <a:xfrm>
            <a:off x="2209186" y="2071657"/>
            <a:ext cx="3986686" cy="309436"/>
          </a:xfrm>
          <a:prstGeom prst="homePlate">
            <a:avLst/>
          </a:prstGeom>
          <a:solidFill>
            <a:schemeClr val="accent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Antitoxic</a:t>
            </a:r>
            <a:r>
              <a:rPr lang="fr-FR" sz="1600" dirty="0">
                <a:solidFill>
                  <a:schemeClr val="tx1"/>
                </a:solidFill>
              </a:rPr>
              <a:t> &amp; </a:t>
            </a:r>
            <a:r>
              <a:rPr lang="fr-FR" sz="1600" dirty="0" err="1">
                <a:solidFill>
                  <a:schemeClr val="tx1"/>
                </a:solidFill>
              </a:rPr>
              <a:t>metabolic</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42" name="Arrow: Pentagon 12">
            <a:extLst>
              <a:ext uri="{FF2B5EF4-FFF2-40B4-BE49-F238E27FC236}">
                <a16:creationId xmlns:a16="http://schemas.microsoft.com/office/drawing/2014/main" id="{9ABB233B-EA44-41B5-989E-E0344EF7CCD6}"/>
              </a:ext>
            </a:extLst>
          </p:cNvPr>
          <p:cNvSpPr/>
          <p:nvPr/>
        </p:nvSpPr>
        <p:spPr>
          <a:xfrm>
            <a:off x="2455185" y="4511884"/>
            <a:ext cx="4305300" cy="498791"/>
          </a:xfrm>
          <a:prstGeom prst="homePlate">
            <a:avLst/>
          </a:prstGeom>
          <a:solidFill>
            <a:srgbClr val="00EA6A"/>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Antitoxic</a:t>
            </a:r>
            <a:r>
              <a:rPr lang="fr-FR" sz="1600" dirty="0">
                <a:solidFill>
                  <a:schemeClr val="tx1"/>
                </a:solidFill>
              </a:rPr>
              <a:t>, </a:t>
            </a:r>
            <a:r>
              <a:rPr lang="fr-FR" sz="1600" dirty="0" err="1">
                <a:solidFill>
                  <a:schemeClr val="tx1"/>
                </a:solidFill>
              </a:rPr>
              <a:t>Metabolic</a:t>
            </a:r>
            <a:r>
              <a:rPr lang="fr-FR" sz="1600" dirty="0">
                <a:solidFill>
                  <a:schemeClr val="tx1"/>
                </a:solidFill>
              </a:rPr>
              <a:t> &amp; </a:t>
            </a:r>
            <a:r>
              <a:rPr lang="fr-FR" sz="1600" dirty="0" err="1">
                <a:solidFill>
                  <a:schemeClr val="tx1"/>
                </a:solidFill>
              </a:rPr>
              <a:t>Hepatoprotective</a:t>
            </a:r>
            <a:r>
              <a:rPr lang="fr-FR" sz="1600" dirty="0">
                <a:solidFill>
                  <a:schemeClr val="tx1"/>
                </a:solidFill>
              </a:rPr>
              <a:t> </a:t>
            </a:r>
            <a:r>
              <a:rPr lang="fr-FR" sz="1600" dirty="0" err="1">
                <a:solidFill>
                  <a:schemeClr val="tx1"/>
                </a:solidFill>
              </a:rPr>
              <a:t>activity</a:t>
            </a:r>
            <a:endParaRPr lang="en-CA" sz="1600" dirty="0">
              <a:solidFill>
                <a:schemeClr val="tx1"/>
              </a:solidFill>
            </a:endParaRPr>
          </a:p>
        </p:txBody>
      </p:sp>
      <p:sp>
        <p:nvSpPr>
          <p:cNvPr id="15" name="CasellaDiTesto 14">
            <a:extLst>
              <a:ext uri="{FF2B5EF4-FFF2-40B4-BE49-F238E27FC236}">
                <a16:creationId xmlns:a16="http://schemas.microsoft.com/office/drawing/2014/main" id="{853B8687-0912-44CF-8423-CA4ECDEF77DC}"/>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091251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2">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5561336" y="501980"/>
            <a:ext cx="3255264" cy="1088136"/>
          </a:xfrm>
          <a:prstGeom prst="rect">
            <a:avLst/>
          </a:prstGeom>
        </p:spPr>
      </p:pic>
      <p:sp>
        <p:nvSpPr>
          <p:cNvPr id="6" name="Rettangolo 5">
            <a:extLst>
              <a:ext uri="{FF2B5EF4-FFF2-40B4-BE49-F238E27FC236}">
                <a16:creationId xmlns:a16="http://schemas.microsoft.com/office/drawing/2014/main" id="{C9BFAE6B-DCB5-4978-A325-FA747813A141}"/>
              </a:ext>
            </a:extLst>
          </p:cNvPr>
          <p:cNvSpPr/>
          <p:nvPr/>
        </p:nvSpPr>
        <p:spPr>
          <a:xfrm>
            <a:off x="527253" y="2190743"/>
            <a:ext cx="8430510" cy="1938992"/>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4000" b="1" dirty="0">
                <a:ln/>
              </a:rPr>
              <a:t>C</a:t>
            </a:r>
            <a:r>
              <a:rPr lang="en-GB" sz="4000" b="1" cap="none" spc="0" dirty="0">
                <a:ln/>
                <a:effectLst/>
              </a:rPr>
              <a:t>ombined therapy protocol </a:t>
            </a:r>
            <a:r>
              <a:rPr lang="en-GB" sz="4000" b="1" dirty="0" err="1">
                <a:ln/>
                <a:solidFill>
                  <a:srgbClr val="0097D6"/>
                </a:solidFill>
              </a:rPr>
              <a:t>B</a:t>
            </a:r>
            <a:r>
              <a:rPr lang="en-GB" sz="4000" b="1" cap="none" spc="0" dirty="0" err="1">
                <a:ln/>
                <a:solidFill>
                  <a:srgbClr val="0097D6"/>
                </a:solidFill>
                <a:effectLst/>
              </a:rPr>
              <a:t>eSame</a:t>
            </a:r>
            <a:r>
              <a:rPr lang="en-GB" sz="4000" b="1" cap="none" spc="0" dirty="0">
                <a:ln/>
                <a:solidFill>
                  <a:srgbClr val="0097D6"/>
                </a:solidFill>
                <a:effectLst/>
              </a:rPr>
              <a:t> /</a:t>
            </a:r>
            <a:r>
              <a:rPr lang="en-GB" sz="4000" b="1" cap="none" spc="0" dirty="0" err="1">
                <a:ln/>
                <a:solidFill>
                  <a:srgbClr val="0097D6"/>
                </a:solidFill>
                <a:effectLst/>
              </a:rPr>
              <a:t>GlutaMax</a:t>
            </a:r>
            <a:r>
              <a:rPr lang="en-GB" sz="4000" b="1" cap="none" spc="0" dirty="0">
                <a:ln/>
                <a:solidFill>
                  <a:srgbClr val="0097D6"/>
                </a:solidFill>
                <a:effectLst/>
              </a:rPr>
              <a:t> forte </a:t>
            </a:r>
            <a:r>
              <a:rPr lang="en-GB" sz="4000" b="1" cap="none" spc="0" dirty="0">
                <a:ln/>
                <a:effectLst/>
              </a:rPr>
              <a:t>in case of acute liver diseases</a:t>
            </a:r>
            <a:endParaRPr lang="it-IT" sz="4000" b="1" cap="none" spc="0" dirty="0">
              <a:ln/>
              <a:effectLst/>
            </a:endParaRPr>
          </a:p>
        </p:txBody>
      </p:sp>
      <p:pic>
        <p:nvPicPr>
          <p:cNvPr id="11" name="Immagine 10" descr="Immagine che contiene cibo&#10;&#10;Descrizione generata automaticamente">
            <a:extLst>
              <a:ext uri="{FF2B5EF4-FFF2-40B4-BE49-F238E27FC236}">
                <a16:creationId xmlns:a16="http://schemas.microsoft.com/office/drawing/2014/main" id="{1E22D44E-4F12-4513-AD86-5E830F6A1AAF}"/>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45" t="8248" r="8816" b="11752"/>
          <a:stretch/>
        </p:blipFill>
        <p:spPr>
          <a:xfrm>
            <a:off x="6105324" y="3678264"/>
            <a:ext cx="2037690" cy="1705457"/>
          </a:xfrm>
          <a:prstGeom prst="rect">
            <a:avLst/>
          </a:prstGeom>
        </p:spPr>
      </p:pic>
      <p:pic>
        <p:nvPicPr>
          <p:cNvPr id="12" name="Immagine 11" descr="Immagine che contiene disegnando&#10;&#10;Descrizione generata automaticamente">
            <a:extLst>
              <a:ext uri="{FF2B5EF4-FFF2-40B4-BE49-F238E27FC236}">
                <a16:creationId xmlns:a16="http://schemas.microsoft.com/office/drawing/2014/main" id="{8931FD09-513D-4267-B979-264E55AFA1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468" y="548466"/>
            <a:ext cx="3634236" cy="821337"/>
          </a:xfrm>
          <a:prstGeom prst="rect">
            <a:avLst/>
          </a:prstGeom>
        </p:spPr>
      </p:pic>
      <p:sp>
        <p:nvSpPr>
          <p:cNvPr id="3" name="Croce 2">
            <a:extLst>
              <a:ext uri="{FF2B5EF4-FFF2-40B4-BE49-F238E27FC236}">
                <a16:creationId xmlns:a16="http://schemas.microsoft.com/office/drawing/2014/main" id="{57AA5FD8-F6D4-4806-8BF8-ECA585C60258}"/>
              </a:ext>
            </a:extLst>
          </p:cNvPr>
          <p:cNvSpPr/>
          <p:nvPr/>
        </p:nvSpPr>
        <p:spPr>
          <a:xfrm>
            <a:off x="4257949" y="460536"/>
            <a:ext cx="969119" cy="821337"/>
          </a:xfrm>
          <a:prstGeom prst="plus">
            <a:avLst/>
          </a:prstGeom>
          <a:solidFill>
            <a:srgbClr val="FF8C1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Immagine 12" descr="Immagine che contiene testo, mappa&#10;&#10;Descrizione generata automaticamente">
            <a:extLst>
              <a:ext uri="{FF2B5EF4-FFF2-40B4-BE49-F238E27FC236}">
                <a16:creationId xmlns:a16="http://schemas.microsoft.com/office/drawing/2014/main" id="{7E1B81A3-1579-4021-9D58-6D9908B8295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64479" b="82054"/>
          <a:stretch/>
        </p:blipFill>
        <p:spPr>
          <a:xfrm>
            <a:off x="3157585" y="1422030"/>
            <a:ext cx="3248025" cy="752706"/>
          </a:xfrm>
          <a:prstGeom prst="rect">
            <a:avLst/>
          </a:prstGeom>
        </p:spPr>
      </p:pic>
      <p:pic>
        <p:nvPicPr>
          <p:cNvPr id="14" name="Immagine 13" descr="Immagine che contiene sedendo, tavolo, scatola, contatore&#10;&#10;Descrizione generata automaticamente">
            <a:extLst>
              <a:ext uri="{FF2B5EF4-FFF2-40B4-BE49-F238E27FC236}">
                <a16:creationId xmlns:a16="http://schemas.microsoft.com/office/drawing/2014/main" id="{6F64493D-2CFE-41B5-9B24-C8741A401AE5}"/>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0986" y="3577321"/>
            <a:ext cx="2383859" cy="2004607"/>
          </a:xfrm>
          <a:prstGeom prst="rect">
            <a:avLst/>
          </a:prstGeom>
        </p:spPr>
      </p:pic>
      <p:sp>
        <p:nvSpPr>
          <p:cNvPr id="4" name="CasellaDiTesto 3">
            <a:extLst>
              <a:ext uri="{FF2B5EF4-FFF2-40B4-BE49-F238E27FC236}">
                <a16:creationId xmlns:a16="http://schemas.microsoft.com/office/drawing/2014/main" id="{CD0455AC-78DF-44B6-9A06-32074DA7CE34}"/>
              </a:ext>
            </a:extLst>
          </p:cNvPr>
          <p:cNvSpPr txBox="1"/>
          <p:nvPr/>
        </p:nvSpPr>
        <p:spPr>
          <a:xfrm>
            <a:off x="684908" y="5780691"/>
            <a:ext cx="2026761" cy="830997"/>
          </a:xfrm>
          <a:prstGeom prst="rect">
            <a:avLst/>
          </a:prstGeom>
          <a:noFill/>
        </p:spPr>
        <p:txBody>
          <a:bodyPr wrap="square" rtlCol="0">
            <a:spAutoFit/>
          </a:bodyPr>
          <a:lstStyle/>
          <a:p>
            <a:pPr algn="ctr"/>
            <a:r>
              <a:rPr lang="en-GB" sz="2400" dirty="0"/>
              <a:t>First 15 days of treatment</a:t>
            </a:r>
          </a:p>
        </p:txBody>
      </p:sp>
      <p:cxnSp>
        <p:nvCxnSpPr>
          <p:cNvPr id="15" name="Connettore 2 14">
            <a:extLst>
              <a:ext uri="{FF2B5EF4-FFF2-40B4-BE49-F238E27FC236}">
                <a16:creationId xmlns:a16="http://schemas.microsoft.com/office/drawing/2014/main" id="{6E97B777-865C-4630-BF76-9350F326EC9D}"/>
              </a:ext>
            </a:extLst>
          </p:cNvPr>
          <p:cNvCxnSpPr>
            <a:cxnSpLocks/>
          </p:cNvCxnSpPr>
          <p:nvPr/>
        </p:nvCxnSpPr>
        <p:spPr>
          <a:xfrm>
            <a:off x="3584027" y="4706159"/>
            <a:ext cx="1975945" cy="6621"/>
          </a:xfrm>
          <a:prstGeom prst="straightConnector1">
            <a:avLst/>
          </a:prstGeom>
          <a:ln w="76200">
            <a:solidFill>
              <a:srgbClr val="0097D8"/>
            </a:solidFill>
            <a:tailEnd type="triangle"/>
          </a:ln>
        </p:spPr>
        <p:style>
          <a:lnRef idx="1">
            <a:schemeClr val="accent1"/>
          </a:lnRef>
          <a:fillRef idx="0">
            <a:schemeClr val="accent1"/>
          </a:fillRef>
          <a:effectRef idx="0">
            <a:schemeClr val="accent1"/>
          </a:effectRef>
          <a:fontRef idx="minor">
            <a:schemeClr val="tx1"/>
          </a:fontRef>
        </p:style>
      </p:cxnSp>
      <p:sp>
        <p:nvSpPr>
          <p:cNvPr id="17" name="CasellaDiTesto 16">
            <a:extLst>
              <a:ext uri="{FF2B5EF4-FFF2-40B4-BE49-F238E27FC236}">
                <a16:creationId xmlns:a16="http://schemas.microsoft.com/office/drawing/2014/main" id="{F908004F-4AF6-4CEE-99B7-6298AEA40DB2}"/>
              </a:ext>
            </a:extLst>
          </p:cNvPr>
          <p:cNvSpPr txBox="1"/>
          <p:nvPr/>
        </p:nvSpPr>
        <p:spPr>
          <a:xfrm>
            <a:off x="6105324" y="5513087"/>
            <a:ext cx="2513913" cy="1200329"/>
          </a:xfrm>
          <a:prstGeom prst="rect">
            <a:avLst/>
          </a:prstGeom>
          <a:noFill/>
        </p:spPr>
        <p:txBody>
          <a:bodyPr wrap="square" rtlCol="0">
            <a:spAutoFit/>
          </a:bodyPr>
          <a:lstStyle/>
          <a:p>
            <a:pPr algn="ctr"/>
            <a:r>
              <a:rPr lang="en-GB" sz="2400" dirty="0"/>
              <a:t>Then continue for 40-60 days of treatment</a:t>
            </a:r>
          </a:p>
        </p:txBody>
      </p:sp>
      <p:sp>
        <p:nvSpPr>
          <p:cNvPr id="16" name="CasellaDiTesto 15">
            <a:extLst>
              <a:ext uri="{FF2B5EF4-FFF2-40B4-BE49-F238E27FC236}">
                <a16:creationId xmlns:a16="http://schemas.microsoft.com/office/drawing/2014/main" id="{F00B6E3B-DE69-444A-8B91-02459B4BA8C0}"/>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35349808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magine che contiene disegnando&#10;&#10;Descrizione generata automaticamente">
            <a:extLst>
              <a:ext uri="{FF2B5EF4-FFF2-40B4-BE49-F238E27FC236}">
                <a16:creationId xmlns:a16="http://schemas.microsoft.com/office/drawing/2014/main" id="{BD40667C-3DBB-46FE-A208-87C64F8BCEA8}"/>
              </a:ext>
            </a:extLst>
          </p:cNvPr>
          <p:cNvPicPr>
            <a:picLocks noChangeAspect="1"/>
          </p:cNvPicPr>
          <p:nvPr/>
        </p:nvPicPr>
        <p:blipFill>
          <a:blip r:embed="rId2">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5561336" y="501980"/>
            <a:ext cx="3255264" cy="1088136"/>
          </a:xfrm>
          <a:prstGeom prst="rect">
            <a:avLst/>
          </a:prstGeom>
        </p:spPr>
      </p:pic>
      <p:sp>
        <p:nvSpPr>
          <p:cNvPr id="6" name="Rettangolo 5">
            <a:extLst>
              <a:ext uri="{FF2B5EF4-FFF2-40B4-BE49-F238E27FC236}">
                <a16:creationId xmlns:a16="http://schemas.microsoft.com/office/drawing/2014/main" id="{C9BFAE6B-DCB5-4978-A325-FA747813A141}"/>
              </a:ext>
            </a:extLst>
          </p:cNvPr>
          <p:cNvSpPr/>
          <p:nvPr/>
        </p:nvSpPr>
        <p:spPr>
          <a:xfrm>
            <a:off x="386090" y="1632046"/>
            <a:ext cx="8430510" cy="1938992"/>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4000" b="1" dirty="0">
                <a:ln/>
              </a:rPr>
              <a:t>2 is better than 1</a:t>
            </a:r>
          </a:p>
          <a:p>
            <a:pPr algn="ctr"/>
            <a:r>
              <a:rPr lang="en-GB" sz="4000" b="1" dirty="0">
                <a:ln/>
              </a:rPr>
              <a:t>t</a:t>
            </a:r>
            <a:r>
              <a:rPr lang="en-GB" sz="4000" b="1" cap="none" spc="0" dirty="0">
                <a:ln/>
                <a:effectLst/>
              </a:rPr>
              <a:t>o support liver</a:t>
            </a:r>
          </a:p>
          <a:p>
            <a:pPr algn="ctr"/>
            <a:r>
              <a:rPr lang="en-GB" sz="4000" b="1" dirty="0">
                <a:ln/>
              </a:rPr>
              <a:t>dysfunctions</a:t>
            </a:r>
            <a:r>
              <a:rPr lang="en-GB" sz="4000" b="1" cap="none" spc="0" dirty="0">
                <a:ln/>
                <a:effectLst/>
              </a:rPr>
              <a:t> </a:t>
            </a:r>
            <a:endParaRPr lang="it-IT" sz="4000" b="1" cap="none" spc="0" dirty="0">
              <a:ln/>
              <a:effectLst/>
            </a:endParaRPr>
          </a:p>
        </p:txBody>
      </p:sp>
      <p:pic>
        <p:nvPicPr>
          <p:cNvPr id="12" name="Immagine 11" descr="Immagine che contiene disegnando&#10;&#10;Descrizione generata automaticamente">
            <a:extLst>
              <a:ext uri="{FF2B5EF4-FFF2-40B4-BE49-F238E27FC236}">
                <a16:creationId xmlns:a16="http://schemas.microsoft.com/office/drawing/2014/main" id="{8931FD09-513D-4267-B979-264E55AFA1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68" y="548466"/>
            <a:ext cx="3634236" cy="821337"/>
          </a:xfrm>
          <a:prstGeom prst="rect">
            <a:avLst/>
          </a:prstGeom>
        </p:spPr>
      </p:pic>
      <p:pic>
        <p:nvPicPr>
          <p:cNvPr id="5" name="Immagine 4" descr="Immagine che contiene tazza, tavolo, cibo&#10;&#10;Descrizione generata automaticamente">
            <a:extLst>
              <a:ext uri="{FF2B5EF4-FFF2-40B4-BE49-F238E27FC236}">
                <a16:creationId xmlns:a16="http://schemas.microsoft.com/office/drawing/2014/main" id="{37AD3518-E5DF-4D8B-AAB0-89AF48906151}"/>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6055"/>
          <a:stretch/>
        </p:blipFill>
        <p:spPr>
          <a:xfrm>
            <a:off x="128468" y="3834358"/>
            <a:ext cx="2618089" cy="2783191"/>
          </a:xfrm>
          <a:prstGeom prst="rect">
            <a:avLst/>
          </a:prstGeom>
        </p:spPr>
      </p:pic>
      <p:pic>
        <p:nvPicPr>
          <p:cNvPr id="9" name="Immagine 8">
            <a:extLst>
              <a:ext uri="{FF2B5EF4-FFF2-40B4-BE49-F238E27FC236}">
                <a16:creationId xmlns:a16="http://schemas.microsoft.com/office/drawing/2014/main" id="{C4DBB6C5-8377-4EFA-8EE9-9DDB805FB2B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84316" y="1559159"/>
            <a:ext cx="2618088" cy="2610138"/>
          </a:xfrm>
          <a:prstGeom prst="rect">
            <a:avLst/>
          </a:prstGeom>
        </p:spPr>
      </p:pic>
      <p:pic>
        <p:nvPicPr>
          <p:cNvPr id="19" name="Immagine 18" descr="Immagine che contiene bottiglia, interni, sedendo, spazzolino&#10;&#10;Descrizione generata automaticamente">
            <a:extLst>
              <a:ext uri="{FF2B5EF4-FFF2-40B4-BE49-F238E27FC236}">
                <a16:creationId xmlns:a16="http://schemas.microsoft.com/office/drawing/2014/main" id="{E626F14F-0AB6-440E-A764-D82AFE3CCDD7}"/>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8694" t="5574" r="7892" b="5020"/>
          <a:stretch/>
        </p:blipFill>
        <p:spPr>
          <a:xfrm>
            <a:off x="5458673" y="3792476"/>
            <a:ext cx="3460590" cy="3111062"/>
          </a:xfrm>
          <a:prstGeom prst="rect">
            <a:avLst/>
          </a:prstGeom>
        </p:spPr>
      </p:pic>
      <p:pic>
        <p:nvPicPr>
          <p:cNvPr id="20" name="Immagine 19" descr="Immagine che contiene tazza, tavolo, cibo&#10;&#10;Descrizione generata automaticamente">
            <a:extLst>
              <a:ext uri="{FF2B5EF4-FFF2-40B4-BE49-F238E27FC236}">
                <a16:creationId xmlns:a16="http://schemas.microsoft.com/office/drawing/2014/main" id="{1678FE94-62B1-452B-8AEC-308025BCFC52}"/>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258" t="22534" r="54461" b="14401"/>
          <a:stretch/>
        </p:blipFill>
        <p:spPr>
          <a:xfrm>
            <a:off x="430923" y="1986615"/>
            <a:ext cx="1954924" cy="1755227"/>
          </a:xfrm>
          <a:prstGeom prst="rect">
            <a:avLst/>
          </a:prstGeom>
        </p:spPr>
      </p:pic>
      <p:sp>
        <p:nvSpPr>
          <p:cNvPr id="10" name="CasellaDiTesto 9">
            <a:extLst>
              <a:ext uri="{FF2B5EF4-FFF2-40B4-BE49-F238E27FC236}">
                <a16:creationId xmlns:a16="http://schemas.microsoft.com/office/drawing/2014/main" id="{567BEFA7-4FB6-48EE-8C14-A7FE1C93688D}"/>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12268814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EE1D351F-DB11-4E5D-9E3A-B6BEE46F9200}"/>
              </a:ext>
            </a:extLst>
          </p:cNvPr>
          <p:cNvSpPr txBox="1"/>
          <p:nvPr/>
        </p:nvSpPr>
        <p:spPr>
          <a:xfrm>
            <a:off x="147144" y="4740165"/>
            <a:ext cx="4130566" cy="1200329"/>
          </a:xfrm>
          <a:prstGeom prst="rect">
            <a:avLst/>
          </a:prstGeom>
          <a:noFill/>
        </p:spPr>
        <p:txBody>
          <a:bodyPr wrap="square" rtlCol="0">
            <a:spAutoFit/>
          </a:bodyPr>
          <a:lstStyle/>
          <a:p>
            <a:pPr algn="ctr"/>
            <a:r>
              <a:rPr lang="en-GB" sz="3600" dirty="0"/>
              <a:t>Thanks for your attention</a:t>
            </a:r>
          </a:p>
        </p:txBody>
      </p:sp>
      <p:pic>
        <p:nvPicPr>
          <p:cNvPr id="4" name="Immagine 3">
            <a:extLst>
              <a:ext uri="{FF2B5EF4-FFF2-40B4-BE49-F238E27FC236}">
                <a16:creationId xmlns:a16="http://schemas.microsoft.com/office/drawing/2014/main" id="{E596803A-010F-49ED-B123-1563694E396B}"/>
              </a:ext>
            </a:extLst>
          </p:cNvPr>
          <p:cNvPicPr>
            <a:picLocks noChangeAspect="1"/>
          </p:cNvPicPr>
          <p:nvPr/>
        </p:nvPicPr>
        <p:blipFill rotWithShape="1">
          <a:blip r:embed="rId2">
            <a:clrChange>
              <a:clrFrom>
                <a:srgbClr val="FFFFFF"/>
              </a:clrFrom>
              <a:clrTo>
                <a:srgbClr val="FFFFFF">
                  <a:alpha val="0"/>
                </a:srgbClr>
              </a:clrTo>
            </a:clrChange>
          </a:blip>
          <a:srcRect b="15284"/>
          <a:stretch/>
        </p:blipFill>
        <p:spPr>
          <a:xfrm>
            <a:off x="2108476" y="415569"/>
            <a:ext cx="6713811" cy="6026862"/>
          </a:xfrm>
          <a:prstGeom prst="rect">
            <a:avLst/>
          </a:prstGeom>
        </p:spPr>
      </p:pic>
      <p:sp>
        <p:nvSpPr>
          <p:cNvPr id="5" name="CasellaDiTesto 4">
            <a:extLst>
              <a:ext uri="{FF2B5EF4-FFF2-40B4-BE49-F238E27FC236}">
                <a16:creationId xmlns:a16="http://schemas.microsoft.com/office/drawing/2014/main" id="{3D8FEB3E-94B4-4664-817E-F88066F5FFFF}"/>
              </a:ext>
            </a:extLst>
          </p:cNvPr>
          <p:cNvSpPr txBox="1"/>
          <p:nvPr/>
        </p:nvSpPr>
        <p:spPr>
          <a:xfrm>
            <a:off x="0" y="6626717"/>
            <a:ext cx="1990725" cy="215444"/>
          </a:xfrm>
          <a:prstGeom prst="rect">
            <a:avLst/>
          </a:prstGeom>
          <a:noFill/>
        </p:spPr>
        <p:txBody>
          <a:bodyPr wrap="square" rtlCol="0">
            <a:spAutoFit/>
          </a:bodyPr>
          <a:lstStyle/>
          <a:p>
            <a:r>
              <a:rPr lang="en-GB" sz="800" dirty="0"/>
              <a:t>Reserved material – internal use only</a:t>
            </a:r>
          </a:p>
        </p:txBody>
      </p:sp>
    </p:spTree>
    <p:extLst>
      <p:ext uri="{BB962C8B-B14F-4D97-AF65-F5344CB8AC3E}">
        <p14:creationId xmlns:p14="http://schemas.microsoft.com/office/powerpoint/2010/main" val="2874737099"/>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zione standard1" id="{E95E8495-08F3-4CF7-B36C-2814136545EF}" vid="{5527DE0D-ABCC-427D-A58E-51D546FFADE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A3E1C3F155D6F48960EA192838A5647" ma:contentTypeVersion="16" ma:contentTypeDescription="Creare un nuovo documento." ma:contentTypeScope="" ma:versionID="45ee3f8d40a993795a7dd35798ba3eed">
  <xsd:schema xmlns:xsd="http://www.w3.org/2001/XMLSchema" xmlns:xs="http://www.w3.org/2001/XMLSchema" xmlns:p="http://schemas.microsoft.com/office/2006/metadata/properties" xmlns:ns2="8b2d508c-de40-4f6b-aa5f-ea2966e241b2" xmlns:ns3="73e7a574-c07d-4384-985c-fa4bb5fe2c0e" targetNamespace="http://schemas.microsoft.com/office/2006/metadata/properties" ma:root="true" ma:fieldsID="8571aba92490f7b5b0e811f6c160b1b4" ns2:_="" ns3:_="">
    <xsd:import namespace="8b2d508c-de40-4f6b-aa5f-ea2966e241b2"/>
    <xsd:import namespace="73e7a574-c07d-4384-985c-fa4bb5fe2c0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LengthInSeconds" minOccurs="0"/>
                <xsd:element ref="ns3:SharedWithUsers" minOccurs="0"/>
                <xsd:element ref="ns3:SharedWithDetail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2d508c-de40-4f6b-aa5f-ea2966e241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Tag immagine" ma:readOnly="false" ma:fieldId="{5cf76f15-5ced-4ddc-b409-7134ff3c332f}" ma:taxonomyMulti="true" ma:sspId="3b2793f4-67a7-42e8-8783-39629112689a" ma:termSetId="09814cd3-568e-fe90-9814-8d621ff8fb84" ma:anchorId="fba54fb3-c3e1-fe81-a776-ca4b69148c4d" ma:open="true" ma:isKeyword="false">
      <xsd:complexType>
        <xsd:sequence>
          <xsd:element ref="pc:Terms" minOccurs="0" maxOccurs="1"/>
        </xsd:sequence>
      </xsd:complex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e7a574-c07d-4384-985c-fa4bb5fe2c0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bc4e086-7756-4950-8acc-c603d4fd8979}" ma:internalName="TaxCatchAll" ma:showField="CatchAllData" ma:web="73e7a574-c07d-4384-985c-fa4bb5fe2c0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555021-07CD-42C4-B2E3-18D0C4724FE3}"/>
</file>

<file path=customXml/itemProps2.xml><?xml version="1.0" encoding="utf-8"?>
<ds:datastoreItem xmlns:ds="http://schemas.openxmlformats.org/officeDocument/2006/customXml" ds:itemID="{B5668F16-D16A-4C44-BE0A-996D086BC2E6}"/>
</file>

<file path=docProps/app.xml><?xml version="1.0" encoding="utf-8"?>
<Properties xmlns="http://schemas.openxmlformats.org/officeDocument/2006/extended-properties" xmlns:vt="http://schemas.openxmlformats.org/officeDocument/2006/docPropsVTypes">
  <Template>Presentazione_epatici</Template>
  <TotalTime>4973</TotalTime>
  <Words>2098</Words>
  <Application>Microsoft Office PowerPoint</Application>
  <PresentationFormat>Presentazione su schermo (4:3)</PresentationFormat>
  <Paragraphs>362</Paragraphs>
  <Slides>44</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44</vt:i4>
      </vt:variant>
    </vt:vector>
  </HeadingPairs>
  <TitlesOfParts>
    <vt:vector size="49" baseType="lpstr">
      <vt:lpstr>Arial</vt:lpstr>
      <vt:lpstr>Calibri</vt:lpstr>
      <vt:lpstr>Calibri Light</vt:lpstr>
      <vt:lpstr>Wingdings</vt:lpstr>
      <vt:lpstr>Tema di Office</vt:lpstr>
      <vt:lpstr>Liver dysfunction  &amp;  oxidative balance  in dogs and cats</vt:lpstr>
      <vt:lpstr>Epidemiology</vt:lpstr>
      <vt:lpstr>Presentazione standard di PowerPoint</vt:lpstr>
      <vt:lpstr>Presentazione standard di PowerPoint</vt:lpstr>
      <vt:lpstr>Multimodal approach</vt:lpstr>
      <vt:lpstr>Hepatitis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Liver dysfunction &amp; oxidative balance</dc:title>
  <dc:creator>Raffaella Adami</dc:creator>
  <cp:lastModifiedBy>Raffaella Adami</cp:lastModifiedBy>
  <cp:revision>122</cp:revision>
  <dcterms:created xsi:type="dcterms:W3CDTF">2020-06-18T15:19:59Z</dcterms:created>
  <dcterms:modified xsi:type="dcterms:W3CDTF">2020-08-05T16:09:51Z</dcterms:modified>
</cp:coreProperties>
</file>